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86" r:id="rId2"/>
  </p:sldIdLst>
  <p:sldSz cx="12192000" cy="6858000"/>
  <p:notesSz cx="6858000" cy="9144000"/>
  <p:defaultTextStyle>
    <a:defPPr>
      <a:defRPr lang="en-US"/>
    </a:defPPr>
    <a:lvl1pPr marL="0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1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17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23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28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34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40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45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09" autoAdjust="0"/>
    <p:restoredTop sz="31481" autoAdjust="0"/>
  </p:normalViewPr>
  <p:slideViewPr>
    <p:cSldViewPr snapToGrid="0">
      <p:cViewPr>
        <p:scale>
          <a:sx n="77" d="100"/>
          <a:sy n="77" d="100"/>
        </p:scale>
        <p:origin x="1688" y="152"/>
      </p:cViewPr>
      <p:guideLst>
        <p:guide orient="horz" pos="2160"/>
        <p:guide pos="384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5FB4B-3A9D-4E3C-9ACF-85F1FFE47A18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CA796-95DA-46CB-BBB3-23AB939735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788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211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317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423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528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634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9740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6845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Fixed bearing </a:t>
            </a:r>
            <a:r>
              <a:rPr lang="en-GB" sz="119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unicompartmental</a:t>
            </a:r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knee arthroplasty is growing in popularity.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aim of this study was to assess the effect of component alignment on </a:t>
            </a:r>
            <a:r>
              <a:rPr lang="en-GB" sz="119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clincal</a:t>
            </a:r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outcomes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19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Xrays</a:t>
            </a:r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200 fixed bearing ZUK </a:t>
            </a:r>
            <a:r>
              <a:rPr lang="en-GB" sz="119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unis</a:t>
            </a:r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were assessed by 2 observers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radiographic alignment of the tibial and femoral components were assessed in the coronal and sagittal plane as seen in this diagram and knee </a:t>
            </a:r>
            <a:r>
              <a:rPr lang="en-GB" sz="119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varus</a:t>
            </a:r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 valgus was also recorded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Angular measurements were grouped into intervals of 2.5 degrees and knee society scores compared for the interval groups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key findings of the study were: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Component alignment did not effect PROMSs</a:t>
            </a:r>
          </a:p>
          <a:p>
            <a:pPr lvl="0"/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Scores were significantly superior for knees with slightly more </a:t>
            </a:r>
            <a:r>
              <a:rPr lang="en-GB" sz="119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tibio</a:t>
            </a:r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-femoral </a:t>
            </a:r>
            <a:r>
              <a:rPr lang="en-GB" sz="119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varus</a:t>
            </a:r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982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562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70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96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88" indent="0">
              <a:buNone/>
              <a:defRPr sz="1800" b="1"/>
            </a:lvl3pPr>
            <a:lvl4pPr marL="1371582" indent="0">
              <a:buNone/>
              <a:defRPr sz="1600" b="1"/>
            </a:lvl4pPr>
            <a:lvl5pPr marL="1828774" indent="0">
              <a:buNone/>
              <a:defRPr sz="1600" b="1"/>
            </a:lvl5pPr>
            <a:lvl6pPr marL="2285968" indent="0">
              <a:buNone/>
              <a:defRPr sz="1600" b="1"/>
            </a:lvl6pPr>
            <a:lvl7pPr marL="2743162" indent="0">
              <a:buNone/>
              <a:defRPr sz="1600" b="1"/>
            </a:lvl7pPr>
            <a:lvl8pPr marL="3200356" indent="0">
              <a:buNone/>
              <a:defRPr sz="1600" b="1"/>
            </a:lvl8pPr>
            <a:lvl9pPr marL="365755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88" indent="0">
              <a:buNone/>
              <a:defRPr sz="1800" b="1"/>
            </a:lvl3pPr>
            <a:lvl4pPr marL="1371582" indent="0">
              <a:buNone/>
              <a:defRPr sz="1600" b="1"/>
            </a:lvl4pPr>
            <a:lvl5pPr marL="1828774" indent="0">
              <a:buNone/>
              <a:defRPr sz="1600" b="1"/>
            </a:lvl5pPr>
            <a:lvl6pPr marL="2285968" indent="0">
              <a:buNone/>
              <a:defRPr sz="1600" b="1"/>
            </a:lvl6pPr>
            <a:lvl7pPr marL="2743162" indent="0">
              <a:buNone/>
              <a:defRPr sz="1600" b="1"/>
            </a:lvl7pPr>
            <a:lvl8pPr marL="3200356" indent="0">
              <a:buNone/>
              <a:defRPr sz="1600" b="1"/>
            </a:lvl8pPr>
            <a:lvl9pPr marL="365755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19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35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89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5" indent="0">
              <a:buNone/>
              <a:defRPr sz="1200"/>
            </a:lvl2pPr>
            <a:lvl3pPr marL="914388" indent="0">
              <a:buNone/>
              <a:defRPr sz="1000"/>
            </a:lvl3pPr>
            <a:lvl4pPr marL="1371582" indent="0">
              <a:buNone/>
              <a:defRPr sz="900"/>
            </a:lvl4pPr>
            <a:lvl5pPr marL="1828774" indent="0">
              <a:buNone/>
              <a:defRPr sz="900"/>
            </a:lvl5pPr>
            <a:lvl6pPr marL="2285968" indent="0">
              <a:buNone/>
              <a:defRPr sz="900"/>
            </a:lvl6pPr>
            <a:lvl7pPr marL="2743162" indent="0">
              <a:buNone/>
              <a:defRPr sz="900"/>
            </a:lvl7pPr>
            <a:lvl8pPr marL="3200356" indent="0">
              <a:buNone/>
              <a:defRPr sz="900"/>
            </a:lvl8pPr>
            <a:lvl9pPr marL="365755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707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88" indent="0">
              <a:buNone/>
              <a:defRPr sz="2400"/>
            </a:lvl3pPr>
            <a:lvl4pPr marL="1371582" indent="0">
              <a:buNone/>
              <a:defRPr sz="2000"/>
            </a:lvl4pPr>
            <a:lvl5pPr marL="1828774" indent="0">
              <a:buNone/>
              <a:defRPr sz="2000"/>
            </a:lvl5pPr>
            <a:lvl6pPr marL="2285968" indent="0">
              <a:buNone/>
              <a:defRPr sz="2000"/>
            </a:lvl6pPr>
            <a:lvl7pPr marL="2743162" indent="0">
              <a:buNone/>
              <a:defRPr sz="2000"/>
            </a:lvl7pPr>
            <a:lvl8pPr marL="3200356" indent="0">
              <a:buNone/>
              <a:defRPr sz="2000"/>
            </a:lvl8pPr>
            <a:lvl9pPr marL="365755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95" indent="0">
              <a:buNone/>
              <a:defRPr sz="1200"/>
            </a:lvl2pPr>
            <a:lvl3pPr marL="914388" indent="0">
              <a:buNone/>
              <a:defRPr sz="1000"/>
            </a:lvl3pPr>
            <a:lvl4pPr marL="1371582" indent="0">
              <a:buNone/>
              <a:defRPr sz="900"/>
            </a:lvl4pPr>
            <a:lvl5pPr marL="1828774" indent="0">
              <a:buNone/>
              <a:defRPr sz="900"/>
            </a:lvl5pPr>
            <a:lvl6pPr marL="2285968" indent="0">
              <a:buNone/>
              <a:defRPr sz="900"/>
            </a:lvl6pPr>
            <a:lvl7pPr marL="2743162" indent="0">
              <a:buNone/>
              <a:defRPr sz="900"/>
            </a:lvl7pPr>
            <a:lvl8pPr marL="3200356" indent="0">
              <a:buNone/>
              <a:defRPr sz="900"/>
            </a:lvl8pPr>
            <a:lvl9pPr marL="365755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767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65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95809-4AB5-4BF4-A17E-997B369C2AC0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54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8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5" indent="-342895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0" indent="-285748" algn="l" defTabSz="9143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5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9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1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6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0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3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46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8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2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4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8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2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6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0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7" Type="http://schemas.openxmlformats.org/officeDocument/2006/relationships/hyperlink" Target="https://authors.elsevier.com/a/1cbo-3S6VB4O-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2295" y="188640"/>
            <a:ext cx="11887200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52567" y="2660110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781911" y="1020811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524006" y="2519881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6BFDEA-8CEA-164A-8E78-A650E6E9B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8498" y="587923"/>
            <a:ext cx="1743168" cy="8657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AA9FE8-39A5-5541-BA92-FD977CC40E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56" y="508575"/>
            <a:ext cx="1415611" cy="14505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B8FD0E-B83B-6542-8255-ACF9224420F8}"/>
              </a:ext>
            </a:extLst>
          </p:cNvPr>
          <p:cNvSpPr txBox="1"/>
          <p:nvPr/>
        </p:nvSpPr>
        <p:spPr>
          <a:xfrm>
            <a:off x="366301" y="2268265"/>
            <a:ext cx="65365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Aim: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Assess the effect of component alignment on clinical outcomes for fixed bearing UKA</a:t>
            </a:r>
          </a:p>
          <a:p>
            <a:r>
              <a:rPr lang="en-US" sz="2000" u="sng" dirty="0"/>
              <a:t>Methods: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200 medial fixed bearing ZUK UKA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 observers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5 radiographic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Angular measurements grouped into 2.5</a:t>
            </a:r>
            <a:r>
              <a:rPr lang="en-US" sz="2000" baseline="30000" dirty="0"/>
              <a:t>o</a:t>
            </a:r>
            <a:r>
              <a:rPr lang="en-US" sz="2000" dirty="0"/>
              <a:t> intervals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Knee Society Scores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0ABC95-5050-DD4D-A090-70657924F4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689" y="2519880"/>
            <a:ext cx="5392800" cy="34320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8D5E59-929B-0B43-A1D3-8E0360376464}"/>
              </a:ext>
            </a:extLst>
          </p:cNvPr>
          <p:cNvSpPr txBox="1"/>
          <p:nvPr/>
        </p:nvSpPr>
        <p:spPr>
          <a:xfrm>
            <a:off x="366301" y="5430759"/>
            <a:ext cx="11519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solidFill>
                  <a:srgbClr val="FF0000"/>
                </a:solidFill>
              </a:rPr>
              <a:t>Key results: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FF0000"/>
                </a:solidFill>
              </a:rPr>
              <a:t>Component alignment did not effect PROMs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FF0000"/>
                </a:solidFill>
              </a:rPr>
              <a:t>Scores were significantly superior for knees with slightly more </a:t>
            </a:r>
            <a:r>
              <a:rPr lang="en-US" sz="2000" dirty="0" err="1">
                <a:solidFill>
                  <a:srgbClr val="FF0000"/>
                </a:solidFill>
              </a:rPr>
              <a:t>varus</a:t>
            </a:r>
            <a:r>
              <a:rPr lang="en-US" sz="2000" dirty="0">
                <a:solidFill>
                  <a:srgbClr val="FF0000"/>
                </a:solidFill>
              </a:rPr>
              <a:t> alignment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67A360-B94B-E04B-8578-15260B59B4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1345" y="296065"/>
            <a:ext cx="7166882" cy="20351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C91661-C396-274E-B098-69C9F2F25E8D}"/>
              </a:ext>
            </a:extLst>
          </p:cNvPr>
          <p:cNvSpPr txBox="1"/>
          <p:nvPr/>
        </p:nvSpPr>
        <p:spPr>
          <a:xfrm>
            <a:off x="7896097" y="6330806"/>
            <a:ext cx="4171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https://authors.elsevier.com/a/1cbo-3S6VB4O-4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973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95300</TotalTime>
  <Words>199</Words>
  <Application>Microsoft Macintosh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Small Fonts</vt:lpstr>
      <vt:lpstr>Office Theme</vt:lpstr>
      <vt:lpstr>PowerPoint Presentation</vt:lpstr>
    </vt:vector>
  </TitlesOfParts>
  <Company>Peterborough City Hospital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Proximal humerus fractures</dc:title>
  <dc:creator>Payton, Olivia</dc:creator>
  <cp:lastModifiedBy>James Gill</cp:lastModifiedBy>
  <cp:revision>485</cp:revision>
  <dcterms:created xsi:type="dcterms:W3CDTF">2013-11-04T17:26:13Z</dcterms:created>
  <dcterms:modified xsi:type="dcterms:W3CDTF">2021-04-16T10:05:12Z</dcterms:modified>
</cp:coreProperties>
</file>