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32" r:id="rId2"/>
    <p:sldId id="346" r:id="rId3"/>
    <p:sldId id="356" r:id="rId4"/>
    <p:sldId id="395" r:id="rId5"/>
    <p:sldId id="393" r:id="rId6"/>
    <p:sldId id="394" r:id="rId7"/>
    <p:sldId id="392" r:id="rId8"/>
    <p:sldId id="396" r:id="rId9"/>
    <p:sldId id="422" r:id="rId10"/>
    <p:sldId id="421" r:id="rId11"/>
    <p:sldId id="418" r:id="rId12"/>
    <p:sldId id="419" r:id="rId13"/>
    <p:sldId id="420" r:id="rId14"/>
    <p:sldId id="397" r:id="rId15"/>
    <p:sldId id="409" r:id="rId16"/>
    <p:sldId id="423" r:id="rId17"/>
    <p:sldId id="388" r:id="rId18"/>
    <p:sldId id="389" r:id="rId19"/>
    <p:sldId id="402" r:id="rId20"/>
    <p:sldId id="403" r:id="rId21"/>
    <p:sldId id="411" r:id="rId22"/>
    <p:sldId id="400" r:id="rId23"/>
    <p:sldId id="416" r:id="rId24"/>
    <p:sldId id="405" r:id="rId25"/>
    <p:sldId id="391" r:id="rId26"/>
    <p:sldId id="410" r:id="rId27"/>
    <p:sldId id="401" r:id="rId28"/>
    <p:sldId id="425" r:id="rId29"/>
  </p:sldIdLst>
  <p:sldSz cx="9144000" cy="5143500" type="screen16x9"/>
  <p:notesSz cx="6858000" cy="9144000"/>
  <p:defaultTextStyle>
    <a:defPPr>
      <a:defRPr lang="en-US"/>
    </a:defPPr>
    <a:lvl1pPr marL="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0" autoAdjust="0"/>
    <p:restoredTop sz="86684" autoAdjust="0"/>
  </p:normalViewPr>
  <p:slideViewPr>
    <p:cSldViewPr>
      <p:cViewPr varScale="1">
        <p:scale>
          <a:sx n="142" d="100"/>
          <a:sy n="142" d="100"/>
        </p:scale>
        <p:origin x="1176" y="168"/>
      </p:cViewPr>
      <p:guideLst>
        <p:guide orient="horz" pos="162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/Users/jamesgill/Desktop/Trauma%20&amp;%20Orthopaedics/Research/Hip%20fracture%20DHS%20vs%20nail/Submission/Data%2031-12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GB" sz="1400" dirty="0"/>
              <a:t>&lt;80 years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306733295659054"/>
          <c:y val="0.12360290157243527"/>
          <c:w val="0.7975267033260626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table'!$B$87:$F$87</c:f>
              <c:numCache>
                <c:formatCode>General</c:formatCode>
                <c:ptCount val="5"/>
                <c:pt idx="0">
                  <c:v>2.89</c:v>
                </c:pt>
                <c:pt idx="1">
                  <c:v>2.2200000000000002</c:v>
                </c:pt>
                <c:pt idx="2">
                  <c:v>1.5934065934065933</c:v>
                </c:pt>
                <c:pt idx="3">
                  <c:v>1.44</c:v>
                </c:pt>
                <c:pt idx="4">
                  <c:v>1.17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1D-C845-A116-46DFBE6D0064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table'!$H$87:$L$87</c:f>
              <c:numCache>
                <c:formatCode>General</c:formatCode>
                <c:ptCount val="5"/>
                <c:pt idx="0">
                  <c:v>2.17</c:v>
                </c:pt>
                <c:pt idx="1">
                  <c:v>1.23</c:v>
                </c:pt>
                <c:pt idx="2">
                  <c:v>0.82727272727272727</c:v>
                </c:pt>
                <c:pt idx="3">
                  <c:v>0.57999999999999996</c:v>
                </c:pt>
                <c:pt idx="4">
                  <c:v>0.45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1D-C845-A116-46DFBE6D0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399168"/>
        <c:axId val="77401088"/>
      </c:lineChart>
      <c:catAx>
        <c:axId val="77399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7401088"/>
        <c:crosses val="autoZero"/>
        <c:auto val="1"/>
        <c:lblAlgn val="ctr"/>
        <c:lblOffset val="100"/>
        <c:noMultiLvlLbl val="0"/>
      </c:catAx>
      <c:valAx>
        <c:axId val="77401088"/>
        <c:scaling>
          <c:orientation val="minMax"/>
          <c:max val="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GB" sz="1000" b="0" i="0" u="none" strike="noStrike" baseline="0"/>
                  <a:t>Difference between pre-fracture and post-fracture mobility score</a:t>
                </a:r>
                <a:endParaRPr lang="en-GB" sz="1000" b="0"/>
              </a:p>
            </c:rich>
          </c:tx>
          <c:layout>
            <c:manualLayout>
              <c:xMode val="edge"/>
              <c:yMode val="edge"/>
              <c:x val="1.6466892500316899E-2"/>
              <c:y val="7.730088325087089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73991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8177671380006414"/>
          <c:y val="0.92487766624132217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GB" sz="1400"/>
              <a:t>≥80 years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306733295659054"/>
          <c:y val="0.12360290157243527"/>
          <c:w val="0.7975267033260626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table'!$B$88:$F$88</c:f>
              <c:numCache>
                <c:formatCode>General</c:formatCode>
                <c:ptCount val="5"/>
                <c:pt idx="0">
                  <c:v>1.86</c:v>
                </c:pt>
                <c:pt idx="1">
                  <c:v>1.43</c:v>
                </c:pt>
                <c:pt idx="2">
                  <c:v>1.0297872340425531</c:v>
                </c:pt>
                <c:pt idx="3">
                  <c:v>0.93</c:v>
                </c:pt>
                <c:pt idx="4">
                  <c:v>0.96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F4-EB41-BEC9-7BC801641E06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table'!$H$88:$L$88</c:f>
              <c:numCache>
                <c:formatCode>General</c:formatCode>
                <c:ptCount val="5"/>
                <c:pt idx="0">
                  <c:v>1.7</c:v>
                </c:pt>
                <c:pt idx="1">
                  <c:v>1.3</c:v>
                </c:pt>
                <c:pt idx="2">
                  <c:v>0.63761467889908297</c:v>
                </c:pt>
                <c:pt idx="3">
                  <c:v>0.56999999999999995</c:v>
                </c:pt>
                <c:pt idx="4">
                  <c:v>0.61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F4-EB41-BEC9-7BC801641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446144"/>
        <c:axId val="77538432"/>
      </c:lineChart>
      <c:catAx>
        <c:axId val="77446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7538432"/>
        <c:crosses val="autoZero"/>
        <c:auto val="1"/>
        <c:lblAlgn val="ctr"/>
        <c:lblOffset val="100"/>
        <c:noMultiLvlLbl val="0"/>
      </c:catAx>
      <c:valAx>
        <c:axId val="77538432"/>
        <c:scaling>
          <c:orientation val="minMax"/>
          <c:max val="3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7446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34563763329522"/>
          <c:y val="0.93062581104721476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GB" sz="1400" dirty="0"/>
              <a:t>AMTS≥7 (greater cognitive function)</a:t>
            </a:r>
          </a:p>
        </c:rich>
      </c:tx>
      <c:layout>
        <c:manualLayout>
          <c:xMode val="edge"/>
          <c:yMode val="edge"/>
          <c:x val="0.22514986395455405"/>
          <c:y val="2.044745750256064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306733295659054"/>
          <c:y val="0.12360290157243527"/>
          <c:w val="0.7975267033260626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Slinding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table'!$B$94:$F$94</c:f>
              <c:numCache>
                <c:formatCode>General</c:formatCode>
                <c:ptCount val="5"/>
                <c:pt idx="0">
                  <c:v>2.62</c:v>
                </c:pt>
                <c:pt idx="1">
                  <c:v>1.92</c:v>
                </c:pt>
                <c:pt idx="2">
                  <c:v>1.36</c:v>
                </c:pt>
                <c:pt idx="3">
                  <c:v>1.17</c:v>
                </c:pt>
                <c:pt idx="4">
                  <c:v>1.1299999999999999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50-A541-81B9-B79552B68660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table'!$H$94:$L$94</c:f>
              <c:numCache>
                <c:formatCode>General</c:formatCode>
                <c:ptCount val="5"/>
                <c:pt idx="0">
                  <c:v>2.14</c:v>
                </c:pt>
                <c:pt idx="1">
                  <c:v>1.47</c:v>
                </c:pt>
                <c:pt idx="2">
                  <c:v>0.82</c:v>
                </c:pt>
                <c:pt idx="3">
                  <c:v>0.63</c:v>
                </c:pt>
                <c:pt idx="4">
                  <c:v>0.56000000000000005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50-A541-81B9-B79552B68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262272"/>
        <c:axId val="78264192"/>
      </c:lineChart>
      <c:catAx>
        <c:axId val="78262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264192"/>
        <c:crosses val="autoZero"/>
        <c:auto val="1"/>
        <c:lblAlgn val="ctr"/>
        <c:lblOffset val="100"/>
        <c:noMultiLvlLbl val="0"/>
      </c:catAx>
      <c:valAx>
        <c:axId val="78264192"/>
        <c:scaling>
          <c:orientation val="minMax"/>
          <c:max val="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900"/>
                </a:pPr>
                <a:r>
                  <a:rPr lang="en-GB" sz="900" b="0" i="0" u="none" strike="noStrike" baseline="0" dirty="0"/>
                  <a:t>Difference between pre-fracture and post-fracture mobility score</a:t>
                </a:r>
                <a:endParaRPr lang="en-GB" sz="900" b="0" dirty="0"/>
              </a:p>
            </c:rich>
          </c:tx>
          <c:layout>
            <c:manualLayout>
              <c:xMode val="edge"/>
              <c:yMode val="edge"/>
              <c:x val="0"/>
              <c:y val="9.994672031379896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2622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8266784584606719"/>
          <c:y val="0.93062571479751421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GB" sz="1400" dirty="0"/>
              <a:t>AMTS&lt;7 Cognitively impaired</a:t>
            </a:r>
          </a:p>
        </c:rich>
      </c:tx>
      <c:layout>
        <c:manualLayout>
          <c:xMode val="edge"/>
          <c:yMode val="edge"/>
          <c:x val="0.20848719425435325"/>
          <c:y val="2.404588029695715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306733295659054"/>
          <c:y val="0.12360290157243527"/>
          <c:w val="0.7975267033260626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Slinding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table'!$B$93:$F$93</c:f>
              <c:numCache>
                <c:formatCode>General</c:formatCode>
                <c:ptCount val="5"/>
                <c:pt idx="0">
                  <c:v>0.97</c:v>
                </c:pt>
                <c:pt idx="1">
                  <c:v>0.84</c:v>
                </c:pt>
                <c:pt idx="2">
                  <c:v>0.84</c:v>
                </c:pt>
                <c:pt idx="3">
                  <c:v>0.73</c:v>
                </c:pt>
                <c:pt idx="4">
                  <c:v>0.63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24-7C4F-8DE5-E3B911122BDF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table'!$H$93:$L$93</c:f>
              <c:numCache>
                <c:formatCode>General</c:formatCode>
                <c:ptCount val="5"/>
                <c:pt idx="0">
                  <c:v>0.99</c:v>
                </c:pt>
                <c:pt idx="1">
                  <c:v>0.72</c:v>
                </c:pt>
                <c:pt idx="2">
                  <c:v>0.41</c:v>
                </c:pt>
                <c:pt idx="3">
                  <c:v>0.43</c:v>
                </c:pt>
                <c:pt idx="4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24-7C4F-8DE5-E3B911122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006144"/>
        <c:axId val="78008320"/>
      </c:lineChart>
      <c:catAx>
        <c:axId val="78006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008320"/>
        <c:crosses val="autoZero"/>
        <c:auto val="1"/>
        <c:lblAlgn val="ctr"/>
        <c:lblOffset val="100"/>
        <c:noMultiLvlLbl val="0"/>
      </c:catAx>
      <c:valAx>
        <c:axId val="78008320"/>
        <c:scaling>
          <c:orientation val="minMax"/>
          <c:max val="3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006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34558396125824"/>
          <c:y val="0.93062552656377018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GB" sz="1400" dirty="0"/>
              <a:t>Mobility score ≥7 (good mobility)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306733295659054"/>
          <c:y val="0.12360290157243527"/>
          <c:w val="0.7975267033260626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table'!$H$84:$L$84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table'!$B$96:$F$96</c:f>
              <c:numCache>
                <c:formatCode>General</c:formatCode>
                <c:ptCount val="5"/>
                <c:pt idx="0">
                  <c:v>3.56</c:v>
                </c:pt>
                <c:pt idx="1">
                  <c:v>2.76</c:v>
                </c:pt>
                <c:pt idx="2">
                  <c:v>2.1</c:v>
                </c:pt>
                <c:pt idx="3">
                  <c:v>1.9</c:v>
                </c:pt>
                <c:pt idx="4">
                  <c:v>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02-1A4F-A765-B0BBB8DD2E6C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table'!$H$84:$L$84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table'!$H$96:$L$96</c:f>
              <c:numCache>
                <c:formatCode>General</c:formatCode>
                <c:ptCount val="5"/>
                <c:pt idx="0">
                  <c:v>3.22</c:v>
                </c:pt>
                <c:pt idx="1">
                  <c:v>2.31</c:v>
                </c:pt>
                <c:pt idx="2">
                  <c:v>1.54</c:v>
                </c:pt>
                <c:pt idx="3">
                  <c:v>1.41</c:v>
                </c:pt>
                <c:pt idx="4">
                  <c:v>1.1599999999999999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02-1A4F-A765-B0BBB8DD2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465664"/>
        <c:axId val="78467840"/>
      </c:lineChart>
      <c:catAx>
        <c:axId val="78465664"/>
        <c:scaling>
          <c:orientation val="minMax"/>
        </c:scaling>
        <c:delete val="0"/>
        <c:axPos val="b"/>
        <c:numFmt formatCode="#,##0.0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467840"/>
        <c:crosses val="autoZero"/>
        <c:auto val="1"/>
        <c:lblAlgn val="ctr"/>
        <c:lblOffset val="100"/>
        <c:noMultiLvlLbl val="0"/>
      </c:catAx>
      <c:valAx>
        <c:axId val="78467840"/>
        <c:scaling>
          <c:orientation val="minMax"/>
          <c:max val="4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GB" sz="1100" b="0" i="0" u="none" strike="noStrike" baseline="0"/>
                  <a:t>Difference between pre-fracture and post-fracture mobility score</a:t>
                </a:r>
                <a:endParaRPr lang="en-GB" sz="1100" b="0"/>
              </a:p>
            </c:rich>
          </c:tx>
          <c:layout>
            <c:manualLayout>
              <c:xMode val="edge"/>
              <c:yMode val="edge"/>
              <c:x val="6.0957897079273677E-3"/>
              <c:y val="6.702558461663814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4656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34569519742618"/>
          <c:y val="0.9076068552412847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GB" sz="1400" dirty="0"/>
              <a:t>Mobility</a:t>
            </a:r>
            <a:r>
              <a:rPr lang="en-GB" sz="1400" baseline="0" dirty="0"/>
              <a:t> score &lt;7 (poor mobility)</a:t>
            </a:r>
            <a:endParaRPr lang="en-GB" sz="14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306733295659054"/>
          <c:y val="0.12360290157243527"/>
          <c:w val="0.7975267033260626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table'!$H$84:$L$84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table'!$B$95:$F$95</c:f>
              <c:numCache>
                <c:formatCode>General</c:formatCode>
                <c:ptCount val="5"/>
                <c:pt idx="0">
                  <c:v>0.68</c:v>
                </c:pt>
                <c:pt idx="1">
                  <c:v>0.53</c:v>
                </c:pt>
                <c:pt idx="2">
                  <c:v>0.45</c:v>
                </c:pt>
                <c:pt idx="3">
                  <c:v>0.41</c:v>
                </c:pt>
                <c:pt idx="4">
                  <c:v>0.14000000000000001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0C-E342-9CD4-5E3829380260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table'!$H$84:$L$84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table'!$H$95:$L$95</c:f>
              <c:numCache>
                <c:formatCode>General</c:formatCode>
                <c:ptCount val="5"/>
                <c:pt idx="0">
                  <c:v>0.47</c:v>
                </c:pt>
                <c:pt idx="1">
                  <c:v>0.24</c:v>
                </c:pt>
                <c:pt idx="2">
                  <c:v>0.17</c:v>
                </c:pt>
                <c:pt idx="3">
                  <c:v>-0.02</c:v>
                </c:pt>
                <c:pt idx="4">
                  <c:v>-0.16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0C-E342-9CD4-5E3829380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350976"/>
        <c:axId val="78357248"/>
      </c:lineChart>
      <c:catAx>
        <c:axId val="78350976"/>
        <c:scaling>
          <c:orientation val="minMax"/>
        </c:scaling>
        <c:delete val="0"/>
        <c:axPos val="b"/>
        <c:numFmt formatCode="#,##0_);\(#,##0\)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357248"/>
        <c:crosses val="autoZero"/>
        <c:auto val="1"/>
        <c:lblAlgn val="ctr"/>
        <c:lblOffset val="100"/>
        <c:noMultiLvlLbl val="0"/>
      </c:catAx>
      <c:valAx>
        <c:axId val="78357248"/>
        <c:scaling>
          <c:orientation val="minMax"/>
          <c:max val="4"/>
          <c:min val="-0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3509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6024119245753857"/>
          <c:y val="0.83631644404305105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GB" sz="1400"/>
              <a:t>Own Home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8499492099485193"/>
          <c:y val="0.12360290157243527"/>
          <c:w val="0.77559919311442294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Slinding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('Rough table'!$B$8,'Rough table'!$E$8,'Rough table'!$H$8,'Rough table'!$K$8,'Rough table'!$N$8)</c:f>
              <c:numCache>
                <c:formatCode>General</c:formatCode>
                <c:ptCount val="5"/>
                <c:pt idx="0">
                  <c:v>2.5499999999999998</c:v>
                </c:pt>
                <c:pt idx="1">
                  <c:v>1.98</c:v>
                </c:pt>
                <c:pt idx="2">
                  <c:v>1.4324324324324325</c:v>
                </c:pt>
                <c:pt idx="3">
                  <c:v>1.33</c:v>
                </c:pt>
                <c:pt idx="4">
                  <c:v>1.24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AC-D045-A9F0-92B135797FDA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('Rough table'!$C$8,'Rough table'!$F$8,'Rough table'!$I$8,'Rough table'!$L$8,'Rough table'!$O$8)</c:f>
              <c:numCache>
                <c:formatCode>General</c:formatCode>
                <c:ptCount val="5"/>
                <c:pt idx="0">
                  <c:v>2.15</c:v>
                </c:pt>
                <c:pt idx="1">
                  <c:v>1.53</c:v>
                </c:pt>
                <c:pt idx="2">
                  <c:v>0.90254237288135597</c:v>
                </c:pt>
                <c:pt idx="3">
                  <c:v>0.68</c:v>
                </c:pt>
                <c:pt idx="4">
                  <c:v>0.61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AC-D045-A9F0-92B135797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860864"/>
        <c:axId val="77862784"/>
      </c:lineChart>
      <c:catAx>
        <c:axId val="77860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77862784"/>
        <c:crosses val="autoZero"/>
        <c:auto val="1"/>
        <c:lblAlgn val="ctr"/>
        <c:lblOffset val="100"/>
        <c:noMultiLvlLbl val="0"/>
      </c:catAx>
      <c:valAx>
        <c:axId val="77862784"/>
        <c:scaling>
          <c:orientation val="minMax"/>
          <c:max val="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GB" sz="1000" b="0" i="0" u="none" strike="noStrike" baseline="0"/>
                  <a:t>Difference between pre-fracture and post-fracture mobility score</a:t>
                </a:r>
                <a:endParaRPr lang="en-GB" sz="1000" b="0"/>
              </a:p>
            </c:rich>
          </c:tx>
          <c:layout>
            <c:manualLayout>
              <c:xMode val="edge"/>
              <c:yMode val="edge"/>
              <c:x val="9.9993760276867912E-3"/>
              <c:y val="6.568828415315432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78608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490232489740343"/>
          <c:y val="0.93062564270197012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GB" sz="1400"/>
              <a:t>Institutional care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306733295659054"/>
          <c:y val="0.12360290157243527"/>
          <c:w val="0.79752670332606268"/>
          <c:h val="0.69446988085098438"/>
        </c:manualLayout>
      </c:layout>
      <c:lineChart>
        <c:grouping val="standard"/>
        <c:varyColors val="0"/>
        <c:ser>
          <c:idx val="0"/>
          <c:order val="0"/>
          <c:tx>
            <c:v>Slinding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table'!$B$92:$F$92</c:f>
              <c:numCache>
                <c:formatCode>General</c:formatCode>
                <c:ptCount val="5"/>
                <c:pt idx="0">
                  <c:v>0.57999999999999996</c:v>
                </c:pt>
                <c:pt idx="1">
                  <c:v>0.41</c:v>
                </c:pt>
                <c:pt idx="2">
                  <c:v>0.23880597014925373</c:v>
                </c:pt>
                <c:pt idx="3">
                  <c:v>0.11</c:v>
                </c:pt>
                <c:pt idx="4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D4-5F49-B4EA-45954AC00BC5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table'!$H$92:$L$92</c:f>
              <c:numCache>
                <c:formatCode>General</c:formatCode>
                <c:ptCount val="5"/>
                <c:pt idx="0">
                  <c:v>0.54</c:v>
                </c:pt>
                <c:pt idx="1">
                  <c:v>0.16</c:v>
                </c:pt>
                <c:pt idx="2">
                  <c:v>0.18478260869565216</c:v>
                </c:pt>
                <c:pt idx="3">
                  <c:v>0.04</c:v>
                </c:pt>
                <c:pt idx="4">
                  <c:v>0.23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D4-5F49-B4EA-45954AC00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926400"/>
        <c:axId val="78247808"/>
      </c:lineChart>
      <c:catAx>
        <c:axId val="77926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247808"/>
        <c:crosses val="autoZero"/>
        <c:auto val="1"/>
        <c:lblAlgn val="ctr"/>
        <c:lblOffset val="100"/>
        <c:noMultiLvlLbl val="0"/>
      </c:catAx>
      <c:valAx>
        <c:axId val="78247808"/>
        <c:scaling>
          <c:orientation val="minMax"/>
          <c:max val="3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79264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34576022158768"/>
          <c:y val="0.93062547790453776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900"/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Male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5778993090521343"/>
          <c:y val="0.12360299363254887"/>
          <c:w val="0.79834688901700124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Slinding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table'!$B$90:$F$90</c:f>
              <c:numCache>
                <c:formatCode>General</c:formatCode>
                <c:ptCount val="5"/>
                <c:pt idx="0">
                  <c:v>2.4700000000000002</c:v>
                </c:pt>
                <c:pt idx="1">
                  <c:v>1.97</c:v>
                </c:pt>
                <c:pt idx="2">
                  <c:v>1.4558823529411764</c:v>
                </c:pt>
                <c:pt idx="3">
                  <c:v>1.27</c:v>
                </c:pt>
                <c:pt idx="4">
                  <c:v>1.37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A3-CA4A-9804-71DCC67430DB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table'!$H$90:$L$90</c:f>
              <c:numCache>
                <c:formatCode>General</c:formatCode>
                <c:ptCount val="5"/>
                <c:pt idx="0">
                  <c:v>1.92</c:v>
                </c:pt>
                <c:pt idx="1">
                  <c:v>1.1499999999999999</c:v>
                </c:pt>
                <c:pt idx="2">
                  <c:v>0.61538461538461542</c:v>
                </c:pt>
                <c:pt idx="3">
                  <c:v>0.55000000000000004</c:v>
                </c:pt>
                <c:pt idx="4">
                  <c:v>0.49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A3-CA4A-9804-71DCC6743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615488"/>
        <c:axId val="77617408"/>
      </c:lineChart>
      <c:catAx>
        <c:axId val="77615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7617408"/>
        <c:crosses val="autoZero"/>
        <c:auto val="1"/>
        <c:lblAlgn val="ctr"/>
        <c:lblOffset val="100"/>
        <c:noMultiLvlLbl val="0"/>
      </c:catAx>
      <c:valAx>
        <c:axId val="77617408"/>
        <c:scaling>
          <c:orientation val="minMax"/>
          <c:max val="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GB" sz="1100" b="0" i="0" u="none" strike="noStrike" baseline="0"/>
                  <a:t>Difference between pre-fracture and post-fracture mobility score</a:t>
                </a:r>
                <a:endParaRPr lang="en-GB" sz="1100" b="0"/>
              </a:p>
            </c:rich>
          </c:tx>
          <c:layout>
            <c:manualLayout>
              <c:xMode val="edge"/>
              <c:yMode val="edge"/>
              <c:x val="0"/>
              <c:y val="0.1241105853780925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76154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34569519742618"/>
          <c:y val="0.9076068552412847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Female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306733295659054"/>
          <c:y val="0.12360290157243527"/>
          <c:w val="0.7975267033260626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table'!$B$89:$F$89</c:f>
              <c:numCache>
                <c:formatCode>General</c:formatCode>
                <c:ptCount val="5"/>
                <c:pt idx="0">
                  <c:v>2.0499999999999998</c:v>
                </c:pt>
                <c:pt idx="1">
                  <c:v>1.57</c:v>
                </c:pt>
                <c:pt idx="2">
                  <c:v>1.1162790697674418</c:v>
                </c:pt>
                <c:pt idx="3">
                  <c:v>1.03</c:v>
                </c:pt>
                <c:pt idx="4">
                  <c:v>0.92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8D-E44B-A594-6387196CFD21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wks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table'!$H$89:$L$89</c:f>
              <c:numCache>
                <c:formatCode>General</c:formatCode>
                <c:ptCount val="5"/>
                <c:pt idx="0">
                  <c:v>1.82</c:v>
                </c:pt>
                <c:pt idx="1">
                  <c:v>1.31</c:v>
                </c:pt>
                <c:pt idx="2">
                  <c:v>0.72243346007604559</c:v>
                </c:pt>
                <c:pt idx="3">
                  <c:v>0.57999999999999996</c:v>
                </c:pt>
                <c:pt idx="4">
                  <c:v>0.56999999999999995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8D-E44B-A594-6387196CFD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945664"/>
        <c:axId val="76947840"/>
      </c:lineChart>
      <c:catAx>
        <c:axId val="76945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6947840"/>
        <c:crosses val="autoZero"/>
        <c:auto val="1"/>
        <c:lblAlgn val="ctr"/>
        <c:lblOffset val="100"/>
        <c:noMultiLvlLbl val="0"/>
      </c:catAx>
      <c:valAx>
        <c:axId val="76947840"/>
        <c:scaling>
          <c:orientation val="minMax"/>
          <c:max val="3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69456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34569519742618"/>
          <c:y val="0.9076068552412847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ASA ≥3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842749795709956E-2"/>
          <c:y val="0.12360290157243527"/>
          <c:w val="0.8721666216868105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table'!$B$98:$F$98</c:f>
              <c:numCache>
                <c:formatCode>General</c:formatCode>
                <c:ptCount val="5"/>
                <c:pt idx="0">
                  <c:v>1.9</c:v>
                </c:pt>
                <c:pt idx="1">
                  <c:v>1.45</c:v>
                </c:pt>
                <c:pt idx="2" formatCode="0.00">
                  <c:v>1</c:v>
                </c:pt>
                <c:pt idx="3">
                  <c:v>0.95</c:v>
                </c:pt>
                <c:pt idx="4">
                  <c:v>0.98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F5-684B-A3B6-F4AF14339F9D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table'!$H$98:$L$98</c:f>
              <c:numCache>
                <c:formatCode>General</c:formatCode>
                <c:ptCount val="5"/>
                <c:pt idx="0">
                  <c:v>1.52</c:v>
                </c:pt>
                <c:pt idx="1">
                  <c:v>1.07</c:v>
                </c:pt>
                <c:pt idx="2">
                  <c:v>0.48</c:v>
                </c:pt>
                <c:pt idx="3">
                  <c:v>0.37</c:v>
                </c:pt>
                <c:pt idx="4">
                  <c:v>0.41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F5-684B-A3B6-F4AF14339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666368"/>
        <c:axId val="78672640"/>
      </c:lineChart>
      <c:catAx>
        <c:axId val="78666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672640"/>
        <c:crosses val="autoZero"/>
        <c:auto val="1"/>
        <c:lblAlgn val="ctr"/>
        <c:lblOffset val="100"/>
        <c:noMultiLvlLbl val="0"/>
      </c:catAx>
      <c:valAx>
        <c:axId val="78672640"/>
        <c:scaling>
          <c:orientation val="minMax"/>
          <c:max val="3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6663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34569519742618"/>
          <c:y val="0.9076068552412847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ASA &lt;3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0570694813976922"/>
          <c:y val="0.12360290157243527"/>
          <c:w val="0.75488685820259338"/>
          <c:h val="0.70011264693719044"/>
        </c:manualLayout>
      </c:layout>
      <c:lineChart>
        <c:grouping val="standard"/>
        <c:varyColors val="0"/>
        <c:ser>
          <c:idx val="0"/>
          <c:order val="0"/>
          <c:tx>
            <c:v>Slinding Hip Screw</c:v>
          </c:tx>
          <c:spPr>
            <a:ln w="1587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table'!$B$97:$F$97</c:f>
              <c:numCache>
                <c:formatCode>General</c:formatCode>
                <c:ptCount val="5"/>
                <c:pt idx="0">
                  <c:v>2.5099999999999998</c:v>
                </c:pt>
                <c:pt idx="1">
                  <c:v>1.96</c:v>
                </c:pt>
                <c:pt idx="2">
                  <c:v>1.45</c:v>
                </c:pt>
                <c:pt idx="3">
                  <c:v>1.255474</c:v>
                </c:pt>
                <c:pt idx="4">
                  <c:v>1.06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5E-4A41-8FA4-4F063B5E3BAD}"/>
            </c:ext>
          </c:extLst>
        </c:ser>
        <c:ser>
          <c:idx val="1"/>
          <c:order val="1"/>
          <c:tx>
            <c:v>Targon Nail</c:v>
          </c:tx>
          <c:spPr>
            <a:ln w="15875">
              <a:solidFill>
                <a:schemeClr val="tx1"/>
              </a:solidFill>
              <a:prstDash val="sysDash"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'Rough table'!$B$84:$F$84</c:f>
              <c:strCache>
                <c:ptCount val="5"/>
                <c:pt idx="0">
                  <c:v>8 wk</c:v>
                </c:pt>
                <c:pt idx="1">
                  <c:v>3 mth</c:v>
                </c:pt>
                <c:pt idx="2">
                  <c:v>6 mth</c:v>
                </c:pt>
                <c:pt idx="3">
                  <c:v>9 mth</c:v>
                </c:pt>
                <c:pt idx="4">
                  <c:v>12 mth</c:v>
                </c:pt>
              </c:strCache>
            </c:strRef>
          </c:cat>
          <c:val>
            <c:numRef>
              <c:f>'Rough table'!$H$97:$L$97</c:f>
              <c:numCache>
                <c:formatCode>General</c:formatCode>
                <c:ptCount val="5"/>
                <c:pt idx="0">
                  <c:v>2.41</c:v>
                </c:pt>
                <c:pt idx="1">
                  <c:v>1.65</c:v>
                </c:pt>
                <c:pt idx="2">
                  <c:v>1.08</c:v>
                </c:pt>
                <c:pt idx="3">
                  <c:v>0.93</c:v>
                </c:pt>
                <c:pt idx="4">
                  <c:v>0.78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5E-4A41-8FA4-4F063B5E3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551680"/>
        <c:axId val="78557952"/>
      </c:lineChart>
      <c:catAx>
        <c:axId val="78551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557952"/>
        <c:crosses val="autoZero"/>
        <c:auto val="1"/>
        <c:lblAlgn val="ctr"/>
        <c:lblOffset val="100"/>
        <c:noMultiLvlLbl val="0"/>
      </c:catAx>
      <c:valAx>
        <c:axId val="78557952"/>
        <c:scaling>
          <c:orientation val="minMax"/>
          <c:max val="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GB" sz="1050" b="0" i="0" u="none" strike="noStrike" baseline="0"/>
                  <a:t>Difference between pre-fracture and post-fracture mobility score</a:t>
                </a:r>
                <a:endParaRPr lang="en-GB" sz="1050" b="0"/>
              </a:p>
            </c:rich>
          </c:tx>
          <c:layout>
            <c:manualLayout>
              <c:xMode val="edge"/>
              <c:yMode val="edge"/>
              <c:x val="0"/>
              <c:y val="9.7174562977474385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85516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34569519742618"/>
          <c:y val="0.9076068552412847"/>
          <c:w val="0.55565824389088747"/>
          <c:h val="6.9374382050440095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0.20616</cdr:x>
      <cdr:y>0.54659</cdr:y>
    </cdr:from>
    <cdr:to>
      <cdr:x>0.39848</cdr:x>
      <cdr:y>0.66518</cdr:y>
    </cdr:to>
    <cdr:sp macro="" textlink="">
      <cdr:nvSpPr>
        <cdr:cNvPr id="15" name="TextBox 4"/>
        <cdr:cNvSpPr txBox="1"/>
      </cdr:nvSpPr>
      <cdr:spPr>
        <a:xfrm xmlns:a="http://schemas.openxmlformats.org/drawingml/2006/main">
          <a:off x="753015" y="1205815"/>
          <a:ext cx="70243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</a:t>
          </a:r>
          <a:r>
            <a:rPr lang="en-GB" sz="1100" baseline="0" dirty="0"/>
            <a:t> = </a:t>
          </a:r>
          <a:r>
            <a:rPr lang="en-GB" sz="1000" baseline="0" dirty="0"/>
            <a:t>0.001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0.39208</cdr:x>
      <cdr:y>0.63605</cdr:y>
    </cdr:from>
    <cdr:to>
      <cdr:x>0.56553</cdr:x>
      <cdr:y>0.75463</cdr:y>
    </cdr:to>
    <cdr:sp macro="" textlink="">
      <cdr:nvSpPr>
        <cdr:cNvPr id="16" name="TextBox 4"/>
        <cdr:cNvSpPr txBox="1"/>
      </cdr:nvSpPr>
      <cdr:spPr>
        <a:xfrm xmlns:a="http://schemas.openxmlformats.org/drawingml/2006/main">
          <a:off x="1432097" y="1403153"/>
          <a:ext cx="633507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</a:t>
          </a:r>
          <a:r>
            <a:rPr lang="en-GB" sz="1100" baseline="0" dirty="0"/>
            <a:t> = </a:t>
          </a:r>
          <a:r>
            <a:rPr lang="en-GB" sz="1000" baseline="0" dirty="0"/>
            <a:t>0.01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0.55069</cdr:x>
      <cdr:y>0.68719</cdr:y>
    </cdr:from>
    <cdr:to>
      <cdr:x>0.74301</cdr:x>
      <cdr:y>0.80578</cdr:y>
    </cdr:to>
    <cdr:sp macro="" textlink="">
      <cdr:nvSpPr>
        <cdr:cNvPr id="17" name="TextBox 4"/>
        <cdr:cNvSpPr txBox="1"/>
      </cdr:nvSpPr>
      <cdr:spPr>
        <a:xfrm xmlns:a="http://schemas.openxmlformats.org/drawingml/2006/main">
          <a:off x="2011430" y="1515988"/>
          <a:ext cx="70243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</a:t>
          </a:r>
          <a:r>
            <a:rPr lang="en-GB" sz="1100" baseline="0" dirty="0"/>
            <a:t> = </a:t>
          </a:r>
          <a:r>
            <a:rPr lang="en-GB" sz="1000" baseline="0" dirty="0"/>
            <a:t>0.002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0.7618</cdr:x>
      <cdr:y>0.7341</cdr:y>
    </cdr:from>
    <cdr:to>
      <cdr:x>0.85604</cdr:x>
      <cdr:y>0.78502</cdr:y>
    </cdr:to>
    <cdr:sp macro="" textlink="">
      <cdr:nvSpPr>
        <cdr:cNvPr id="18" name="TextBox 4"/>
        <cdr:cNvSpPr txBox="1"/>
      </cdr:nvSpPr>
      <cdr:spPr>
        <a:xfrm xmlns:a="http://schemas.openxmlformats.org/drawingml/2006/main">
          <a:off x="2782516" y="1619467"/>
          <a:ext cx="344216" cy="112332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</a:t>
          </a:r>
          <a:r>
            <a:rPr lang="en-GB" sz="1100" baseline="0" dirty="0"/>
            <a:t> = 0.01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0.16187</cdr:x>
      <cdr:y>0.41632</cdr:y>
    </cdr:from>
    <cdr:to>
      <cdr:x>0.24417</cdr:x>
      <cdr:y>0.47023</cdr:y>
    </cdr:to>
    <cdr:sp macro="" textlink="">
      <cdr:nvSpPr>
        <cdr:cNvPr id="19" name="TextBox 5"/>
        <cdr:cNvSpPr txBox="1"/>
      </cdr:nvSpPr>
      <cdr:spPr>
        <a:xfrm xmlns:a="http://schemas.openxmlformats.org/drawingml/2006/main">
          <a:off x="774700" y="1393825"/>
          <a:ext cx="393879" cy="180491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</a:t>
          </a:r>
          <a:r>
            <a:rPr lang="en-GB" sz="1100" baseline="0" dirty="0"/>
            <a:t> = 0.02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0.14174</cdr:x>
      <cdr:y>0.44683</cdr:y>
    </cdr:from>
    <cdr:to>
      <cdr:x>0.27462</cdr:x>
      <cdr:y>0.62282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2118" y="1003031"/>
          <a:ext cx="433246" cy="395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0.39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0.38151</cdr:x>
      <cdr:y>0.68029</cdr:y>
    </cdr:from>
    <cdr:to>
      <cdr:x>0.48117</cdr:x>
      <cdr:y>0.72978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243892" y="1527093"/>
          <a:ext cx="324934" cy="111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0.02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0.57992</cdr:x>
      <cdr:y>0.71564</cdr:y>
    </cdr:from>
    <cdr:to>
      <cdr:x>0.67959</cdr:x>
      <cdr:y>0.76513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890799" y="1606466"/>
          <a:ext cx="324968" cy="1110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0.10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0.79114</cdr:x>
      <cdr:y>0.70789</cdr:y>
    </cdr:from>
    <cdr:to>
      <cdr:x>0.8908</cdr:x>
      <cdr:y>0.75739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79461" y="1589049"/>
          <a:ext cx="324935" cy="1111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0.06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0.22656</cdr:x>
      <cdr:y>0.54169</cdr:y>
    </cdr:from>
    <cdr:to>
      <cdr:x>0.34921</cdr:x>
      <cdr:y>0.62644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738671" y="1215979"/>
          <a:ext cx="399892" cy="1902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0.44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0.16283</cdr:x>
      <cdr:y>0.41112</cdr:y>
    </cdr:from>
    <cdr:to>
      <cdr:x>0.29508</cdr:x>
      <cdr:y>0.58452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38630" y="1391728"/>
          <a:ext cx="681152" cy="5869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0.008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0.31202</cdr:x>
      <cdr:y>0.5483</cdr:y>
    </cdr:from>
    <cdr:to>
      <cdr:x>0.44427</cdr:x>
      <cdr:y>0.72169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07038" y="1856088"/>
          <a:ext cx="681152" cy="5869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0.01</a:t>
          </a:r>
        </a:p>
      </cdr:txBody>
    </cdr:sp>
  </cdr:relSizeAnchor>
  <cdr:relSizeAnchor xmlns:cdr="http://schemas.openxmlformats.org/drawingml/2006/chartDrawing">
    <cdr:from>
      <cdr:x>0.45608</cdr:x>
      <cdr:y>0.66619</cdr:y>
    </cdr:from>
    <cdr:to>
      <cdr:x>0.58833</cdr:x>
      <cdr:y>0.78063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181915" y="2230408"/>
          <a:ext cx="632689" cy="383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0.002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0.61922</cdr:x>
      <cdr:y>0.71142</cdr:y>
    </cdr:from>
    <cdr:to>
      <cdr:x>0.75147</cdr:x>
      <cdr:y>0.88482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083704" y="1548894"/>
          <a:ext cx="445028" cy="3775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0.002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0.77773</cdr:x>
      <cdr:y>0.72254</cdr:y>
    </cdr:from>
    <cdr:to>
      <cdr:x>0.90998</cdr:x>
      <cdr:y>0.79905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617096" y="1573100"/>
          <a:ext cx="445028" cy="1665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0.0007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0.16701</cdr:x>
      <cdr:y>0.63508</cdr:y>
    </cdr:from>
    <cdr:to>
      <cdr:x>0.29775</cdr:x>
      <cdr:y>0.74142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45015" y="2149875"/>
          <a:ext cx="661503" cy="3599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0.93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0.30708</cdr:x>
      <cdr:y>0.67838</cdr:y>
    </cdr:from>
    <cdr:to>
      <cdr:x>0.43933</cdr:x>
      <cdr:y>0.85177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69107" y="2271219"/>
          <a:ext cx="632689" cy="580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0.67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0.474</cdr:x>
      <cdr:y>0.74016</cdr:y>
    </cdr:from>
    <cdr:to>
      <cdr:x>0.60625</cdr:x>
      <cdr:y>0.8546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67640" y="2478058"/>
          <a:ext cx="632689" cy="383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0.18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0.12772</cdr:x>
      <cdr:y>0.7679</cdr:y>
    </cdr:from>
    <cdr:to>
      <cdr:x>0.25997</cdr:x>
      <cdr:y>0.9413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883103" y="4049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0.64908</cdr:x>
      <cdr:y>0.72987</cdr:y>
    </cdr:from>
    <cdr:to>
      <cdr:x>0.78133</cdr:x>
      <cdr:y>0.90327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105210" y="2443607"/>
          <a:ext cx="632690" cy="580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0.37</a:t>
          </a:r>
        </a:p>
      </cdr:txBody>
    </cdr:sp>
  </cdr:relSizeAnchor>
  <cdr:relSizeAnchor xmlns:cdr="http://schemas.openxmlformats.org/drawingml/2006/chartDrawing">
    <cdr:from>
      <cdr:x>0.82197</cdr:x>
      <cdr:y>0.72174</cdr:y>
    </cdr:from>
    <cdr:to>
      <cdr:x>0.95422</cdr:x>
      <cdr:y>0.79825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3932356" y="2416389"/>
          <a:ext cx="632690" cy="256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0.83</a:t>
          </a:r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5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3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3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0.16417</cdr:x>
      <cdr:y>0.37444</cdr:y>
    </cdr:from>
    <cdr:to>
      <cdr:x>0.29642</cdr:x>
      <cdr:y>0.54784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5939" y="1225473"/>
          <a:ext cx="633127" cy="56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0.054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0.32145</cdr:x>
      <cdr:y>0.46335</cdr:y>
    </cdr:from>
    <cdr:to>
      <cdr:x>0.4537</cdr:x>
      <cdr:y>0.63674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55648" y="1571453"/>
          <a:ext cx="681152" cy="5880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0.017</a:t>
          </a:r>
        </a:p>
      </cdr:txBody>
    </cdr:sp>
  </cdr:relSizeAnchor>
  <cdr:relSizeAnchor xmlns:cdr="http://schemas.openxmlformats.org/drawingml/2006/chartDrawing">
    <cdr:from>
      <cdr:x>0.43387</cdr:x>
      <cdr:y>0.57095</cdr:y>
    </cdr:from>
    <cdr:to>
      <cdr:x>0.56612</cdr:x>
      <cdr:y>0.68539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557832" y="1401465"/>
          <a:ext cx="474845" cy="2809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0.003</a:t>
          </a:r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0.12772</cdr:x>
      <cdr:y>0.7679</cdr:y>
    </cdr:from>
    <cdr:to>
      <cdr:x>0.25997</cdr:x>
      <cdr:y>0.9413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883103" y="4049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0.61055</cdr:x>
      <cdr:y>0.60666</cdr:y>
    </cdr:from>
    <cdr:to>
      <cdr:x>0.7428</cdr:x>
      <cdr:y>0.78006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192175" y="1489110"/>
          <a:ext cx="474845" cy="425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0.014</a:t>
          </a:r>
        </a:p>
      </cdr:txBody>
    </cdr:sp>
  </cdr:relSizeAnchor>
  <cdr:relSizeAnchor xmlns:cdr="http://schemas.openxmlformats.org/drawingml/2006/chartDrawing">
    <cdr:from>
      <cdr:x>0.7655</cdr:x>
      <cdr:y>0.64626</cdr:y>
    </cdr:from>
    <cdr:to>
      <cdr:x>0.89775</cdr:x>
      <cdr:y>0.72277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748541" y="1586307"/>
          <a:ext cx="474845" cy="1878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0.002</a:t>
          </a:r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0.18417</cdr:x>
      <cdr:y>0.41066</cdr:y>
    </cdr:from>
    <cdr:to>
      <cdr:x>0.31642</cdr:x>
      <cdr:y>0.58406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1858" y="1392775"/>
          <a:ext cx="669143" cy="5880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0.17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0.33126</cdr:x>
      <cdr:y>0.46752</cdr:y>
    </cdr:from>
    <cdr:to>
      <cdr:x>0.46351</cdr:x>
      <cdr:y>0.64091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76088" y="1585604"/>
          <a:ext cx="669143" cy="588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0.08</a:t>
          </a:r>
        </a:p>
      </cdr:txBody>
    </cdr:sp>
  </cdr:relSizeAnchor>
  <cdr:relSizeAnchor xmlns:cdr="http://schemas.openxmlformats.org/drawingml/2006/chartDrawing">
    <cdr:from>
      <cdr:x>0.49159</cdr:x>
      <cdr:y>0.48697</cdr:y>
    </cdr:from>
    <cdr:to>
      <cdr:x>0.62384</cdr:x>
      <cdr:y>0.60141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487288" y="1651559"/>
          <a:ext cx="669143" cy="388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0.03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0.12772</cdr:x>
      <cdr:y>0.7679</cdr:y>
    </cdr:from>
    <cdr:to>
      <cdr:x>0.25997</cdr:x>
      <cdr:y>0.9413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883103" y="4049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0.65395</cdr:x>
      <cdr:y>0.4937</cdr:y>
    </cdr:from>
    <cdr:to>
      <cdr:x>0.7862</cdr:x>
      <cdr:y>0.6671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308768" y="1674388"/>
          <a:ext cx="669143" cy="5880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0.02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0.81554</cdr:x>
      <cdr:y>0.52666</cdr:y>
    </cdr:from>
    <cdr:to>
      <cdr:x>0.94779</cdr:x>
      <cdr:y>0.60317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126362" y="1786199"/>
          <a:ext cx="669143" cy="259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0.17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0.17014</cdr:x>
      <cdr:y>0.40419</cdr:y>
    </cdr:from>
    <cdr:to>
      <cdr:x>0.30239</cdr:x>
      <cdr:y>0.57759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76328" y="1368270"/>
          <a:ext cx="681152" cy="5869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0.02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0.27467</cdr:x>
      <cdr:y>0.51259</cdr:y>
    </cdr:from>
    <cdr:to>
      <cdr:x>0.40692</cdr:x>
      <cdr:y>0.68599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37621" y="1129049"/>
          <a:ext cx="451450" cy="3819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 = 0.006</a:t>
          </a:r>
        </a:p>
      </cdr:txBody>
    </cdr:sp>
  </cdr:relSizeAnchor>
  <cdr:relSizeAnchor xmlns:cdr="http://schemas.openxmlformats.org/drawingml/2006/chartDrawing">
    <cdr:from>
      <cdr:x>0.58635</cdr:x>
      <cdr:y>0.72188</cdr:y>
    </cdr:from>
    <cdr:to>
      <cdr:x>0.7186</cdr:x>
      <cdr:y>0.89528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001558" y="1590024"/>
          <a:ext cx="451450" cy="381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0.0002</a:t>
          </a:r>
        </a:p>
      </cdr:txBody>
    </cdr:sp>
  </cdr:relSizeAnchor>
  <cdr:relSizeAnchor xmlns:cdr="http://schemas.openxmlformats.org/drawingml/2006/chartDrawing">
    <cdr:from>
      <cdr:x>0.78692</cdr:x>
      <cdr:y>0.70456</cdr:y>
    </cdr:from>
    <cdr:to>
      <cdr:x>0.91917</cdr:x>
      <cdr:y>0.87796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686243" y="1551864"/>
          <a:ext cx="451450" cy="381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0.0002</a:t>
          </a:r>
        </a:p>
      </cdr:txBody>
    </cdr:sp>
  </cdr:relSizeAnchor>
  <cdr:relSizeAnchor xmlns:cdr="http://schemas.openxmlformats.org/drawingml/2006/chartDrawing">
    <cdr:from>
      <cdr:x>0.12772</cdr:x>
      <cdr:y>0.7679</cdr:y>
    </cdr:from>
    <cdr:to>
      <cdr:x>0.25997</cdr:x>
      <cdr:y>0.9413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883103" y="4049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0.51568</cdr:x>
      <cdr:y>0.8266</cdr:y>
    </cdr:from>
    <cdr:to>
      <cdr:x>0.64793</cdr:x>
      <cdr:y>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565525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0.09604</cdr:x>
      <cdr:y>0.73178</cdr:y>
    </cdr:from>
    <cdr:to>
      <cdr:x>0.22829</cdr:x>
      <cdr:y>0.90518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64012" y="3858981"/>
          <a:ext cx="914409" cy="914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0.2374</cdr:x>
      <cdr:y>0.82063</cdr:y>
    </cdr:from>
    <cdr:to>
      <cdr:x>0.36965</cdr:x>
      <cdr:y>0.99402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641475" y="4327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0.47131</cdr:x>
      <cdr:y>0.64631</cdr:y>
    </cdr:from>
    <cdr:to>
      <cdr:x>0.60356</cdr:x>
      <cdr:y>0.81971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255647" y="2163849"/>
          <a:ext cx="632935" cy="580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0.002</a:t>
          </a:r>
        </a:p>
      </cdr:txBody>
    </cdr:sp>
  </cdr:relSizeAnchor>
  <cdr:relSizeAnchor xmlns:cdr="http://schemas.openxmlformats.org/drawingml/2006/chartDrawing">
    <cdr:from>
      <cdr:x>0.51568</cdr:x>
      <cdr:y>0.8266</cdr:y>
    </cdr:from>
    <cdr:to>
      <cdr:x>0.64793</cdr:x>
      <cdr:y>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3565525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0.12772</cdr:x>
      <cdr:y>0.7679</cdr:y>
    </cdr:from>
    <cdr:to>
      <cdr:x>0.25997</cdr:x>
      <cdr:y>0.9413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883103" y="4049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0.2374</cdr:x>
      <cdr:y>0.82063</cdr:y>
    </cdr:from>
    <cdr:to>
      <cdr:x>0.36965</cdr:x>
      <cdr:y>0.99402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1641475" y="4327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.</a:t>
          </a:r>
        </a:p>
      </cdr:txBody>
    </cdr:sp>
  </cdr:relSizeAnchor>
  <cdr:relSizeAnchor xmlns:cdr="http://schemas.openxmlformats.org/drawingml/2006/chartDrawing">
    <cdr:from>
      <cdr:x>0.51568</cdr:x>
      <cdr:y>0.8266</cdr:y>
    </cdr:from>
    <cdr:to>
      <cdr:x>0.64793</cdr:x>
      <cdr:y>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3565525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31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5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0.15647</cdr:x>
      <cdr:y>0.5871</cdr:y>
    </cdr:from>
    <cdr:to>
      <cdr:x>0.28872</cdr:x>
      <cdr:y>0.7605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1705" y="1987430"/>
          <a:ext cx="669142" cy="5869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0.88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0.31104</cdr:x>
      <cdr:y>0.63286</cdr:y>
    </cdr:from>
    <cdr:to>
      <cdr:x>0.44329</cdr:x>
      <cdr:y>0.80625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88598" y="2118819"/>
          <a:ext cx="632935" cy="580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 = 0.40</a:t>
          </a:r>
        </a:p>
      </cdr:txBody>
    </cdr:sp>
  </cdr:relSizeAnchor>
  <cdr:relSizeAnchor xmlns:cdr="http://schemas.openxmlformats.org/drawingml/2006/chartDrawing">
    <cdr:from>
      <cdr:x>0.47728</cdr:x>
      <cdr:y>0.66623</cdr:y>
    </cdr:from>
    <cdr:to>
      <cdr:x>0.60953</cdr:x>
      <cdr:y>0.83963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412102" y="2238927"/>
          <a:ext cx="668372" cy="5827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0.87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0.12772</cdr:x>
      <cdr:y>0.7679</cdr:y>
    </cdr:from>
    <cdr:to>
      <cdr:x>0.25997</cdr:x>
      <cdr:y>0.9413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883103" y="4049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0.64504</cdr:x>
      <cdr:y>0.67013</cdr:y>
    </cdr:from>
    <cdr:to>
      <cdr:x>0.77729</cdr:x>
      <cdr:y>0.84353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087118" y="2243582"/>
          <a:ext cx="632935" cy="580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0.84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0.80531</cdr:x>
      <cdr:y>0.64452</cdr:y>
    </cdr:from>
    <cdr:to>
      <cdr:x>0.93756</cdr:x>
      <cdr:y>0.81792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3854119" y="2157857"/>
          <a:ext cx="632935" cy="580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0.67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0.2374</cdr:x>
      <cdr:y>0.82063</cdr:y>
    </cdr:from>
    <cdr:to>
      <cdr:x>0.36965</cdr:x>
      <cdr:y>0.99402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641475" y="4327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0.51568</cdr:x>
      <cdr:y>0.8266</cdr:y>
    </cdr:from>
    <cdr:to>
      <cdr:x>0.64793</cdr:x>
      <cdr:y>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565525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0.31335</cdr:x>
      <cdr:y>0.60665</cdr:y>
    </cdr:from>
    <cdr:to>
      <cdr:x>0.4456</cdr:x>
      <cdr:y>0.78004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1499643" y="2031048"/>
          <a:ext cx="632935" cy="580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0.03</a:t>
          </a:r>
        </a:p>
      </cdr:txBody>
    </cdr:sp>
  </cdr:relSizeAnchor>
  <cdr:relSizeAnchor xmlns:cdr="http://schemas.openxmlformats.org/drawingml/2006/chartDrawing">
    <cdr:from>
      <cdr:x>0.16187</cdr:x>
      <cdr:y>0.47141</cdr:y>
    </cdr:from>
    <cdr:to>
      <cdr:x>0.29412</cdr:x>
      <cdr:y>0.64481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774700" y="1578283"/>
          <a:ext cx="632935" cy="580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0.11</a:t>
          </a:r>
        </a:p>
      </cdr:txBody>
    </cdr:sp>
  </cdr:relSizeAnchor>
  <cdr:relSizeAnchor xmlns:cdr="http://schemas.openxmlformats.org/drawingml/2006/chartDrawing">
    <cdr:from>
      <cdr:x>0.48556</cdr:x>
      <cdr:y>0.69975</cdr:y>
    </cdr:from>
    <cdr:to>
      <cdr:x>0.61781</cdr:x>
      <cdr:y>0.87315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2323842" y="2342778"/>
          <a:ext cx="632935" cy="580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0.11</a:t>
          </a:r>
        </a:p>
      </cdr:txBody>
    </cdr:sp>
  </cdr:relSizeAnchor>
  <cdr:relSizeAnchor xmlns:cdr="http://schemas.openxmlformats.org/drawingml/2006/chartDrawing">
    <cdr:from>
      <cdr:x>0.81359</cdr:x>
      <cdr:y>0.71503</cdr:y>
    </cdr:from>
    <cdr:to>
      <cdr:x>0.94584</cdr:x>
      <cdr:y>0.88843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3893739" y="2393936"/>
          <a:ext cx="632935" cy="580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0.01</a:t>
          </a:r>
        </a:p>
      </cdr:txBody>
    </cdr:sp>
  </cdr:relSizeAnchor>
  <cdr:relSizeAnchor xmlns:cdr="http://schemas.openxmlformats.org/drawingml/2006/chartDrawing">
    <cdr:from>
      <cdr:x>0.66128</cdr:x>
      <cdr:y>0.7065</cdr:y>
    </cdr:from>
    <cdr:to>
      <cdr:x>0.79353</cdr:x>
      <cdr:y>0.8799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3164838" y="2365361"/>
          <a:ext cx="632935" cy="580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</a:t>
          </a:r>
          <a:r>
            <a:rPr lang="en-GB" sz="1100">
              <a:effectLst/>
              <a:latin typeface="+mn-lt"/>
              <a:ea typeface="+mn-ea"/>
              <a:cs typeface="+mn-cs"/>
            </a:rPr>
            <a:t>0.04</a:t>
          </a:r>
          <a:endParaRPr lang="en-GB">
            <a:effectLst/>
          </a:endParaRPr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0.32627</cdr:x>
      <cdr:y>0.60014</cdr:y>
    </cdr:from>
    <cdr:to>
      <cdr:x>0.41033</cdr:x>
      <cdr:y>0.65031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1577156" y="2031515"/>
          <a:ext cx="406338" cy="16982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0.12</a:t>
          </a:r>
        </a:p>
      </cdr:txBody>
    </cdr:sp>
  </cdr:relSizeAnchor>
  <cdr:relSizeAnchor xmlns:cdr="http://schemas.openxmlformats.org/drawingml/2006/chartDrawing">
    <cdr:from>
      <cdr:x>0.48352</cdr:x>
      <cdr:y>0.68938</cdr:y>
    </cdr:from>
    <cdr:to>
      <cdr:x>0.59718</cdr:x>
      <cdr:y>0.73955</cdr:y>
    </cdr:to>
    <cdr:sp macro="" textlink="">
      <cdr:nvSpPr>
        <cdr:cNvPr id="3" name="TextBox 8"/>
        <cdr:cNvSpPr txBox="1"/>
      </cdr:nvSpPr>
      <cdr:spPr>
        <a:xfrm xmlns:a="http://schemas.openxmlformats.org/drawingml/2006/main">
          <a:off x="2337299" y="2333620"/>
          <a:ext cx="549421" cy="16982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0.0001</a:t>
          </a:r>
        </a:p>
      </cdr:txBody>
    </cdr:sp>
  </cdr:relSizeAnchor>
  <cdr:relSizeAnchor xmlns:cdr="http://schemas.openxmlformats.org/drawingml/2006/chartDrawing">
    <cdr:from>
      <cdr:x>0.66306</cdr:x>
      <cdr:y>0.72252</cdr:y>
    </cdr:from>
    <cdr:to>
      <cdr:x>0.73951</cdr:x>
      <cdr:y>0.77572</cdr:y>
    </cdr:to>
    <cdr:sp macro="" textlink="">
      <cdr:nvSpPr>
        <cdr:cNvPr id="4" name="TextBox 8"/>
        <cdr:cNvSpPr txBox="1"/>
      </cdr:nvSpPr>
      <cdr:spPr>
        <a:xfrm xmlns:a="http://schemas.openxmlformats.org/drawingml/2006/main">
          <a:off x="3205182" y="2445777"/>
          <a:ext cx="369552" cy="18008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0.01</a:t>
          </a:r>
        </a:p>
      </cdr:txBody>
    </cdr:sp>
  </cdr:relSizeAnchor>
  <cdr:relSizeAnchor xmlns:cdr="http://schemas.openxmlformats.org/drawingml/2006/chartDrawing">
    <cdr:from>
      <cdr:x>0.83155</cdr:x>
      <cdr:y>0.73739</cdr:y>
    </cdr:from>
    <cdr:to>
      <cdr:x>0.92453</cdr:x>
      <cdr:y>0.78756</cdr:y>
    </cdr:to>
    <cdr:sp macro="" textlink="">
      <cdr:nvSpPr>
        <cdr:cNvPr id="5" name="TextBox 8"/>
        <cdr:cNvSpPr txBox="1"/>
      </cdr:nvSpPr>
      <cdr:spPr>
        <a:xfrm xmlns:a="http://schemas.openxmlformats.org/drawingml/2006/main">
          <a:off x="4019621" y="2496131"/>
          <a:ext cx="449456" cy="16982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 = 0.04</a:t>
          </a:r>
        </a:p>
      </cdr:txBody>
    </cdr:sp>
  </cdr:relSizeAnchor>
  <cdr:relSizeAnchor xmlns:cdr="http://schemas.openxmlformats.org/drawingml/2006/chartDrawing">
    <cdr:from>
      <cdr:x>0.16331</cdr:x>
      <cdr:y>0.48166</cdr:y>
    </cdr:from>
    <cdr:to>
      <cdr:x>0.23976</cdr:x>
      <cdr:y>0.53486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789443" y="1630467"/>
          <a:ext cx="369552" cy="18008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p</a:t>
          </a:r>
          <a:r>
            <a:rPr lang="en-GB" sz="1100" baseline="0"/>
            <a:t> = 0.18</a:t>
          </a:r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7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0.09015</cdr:x>
      <cdr:y>0.50633</cdr:y>
    </cdr:from>
    <cdr:to>
      <cdr:x>0.2224</cdr:x>
      <cdr:y>0.67973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7592" y="1182887"/>
          <a:ext cx="421919" cy="405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000" dirty="0"/>
            <a:t>p = 0.05</a:t>
          </a:r>
        </a:p>
      </cdr:txBody>
    </cdr:sp>
  </cdr:relSizeAnchor>
  <cdr:relSizeAnchor xmlns:cdr="http://schemas.openxmlformats.org/drawingml/2006/chartDrawing">
    <cdr:from>
      <cdr:x>0.2143</cdr:x>
      <cdr:y>0.58776</cdr:y>
    </cdr:from>
    <cdr:to>
      <cdr:x>0.34655</cdr:x>
      <cdr:y>0.76115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83674" y="1373129"/>
          <a:ext cx="421920" cy="4050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 = 0.05</a:t>
          </a:r>
        </a:p>
      </cdr:txBody>
    </cdr:sp>
  </cdr:relSizeAnchor>
  <cdr:relSizeAnchor xmlns:cdr="http://schemas.openxmlformats.org/drawingml/2006/chartDrawing">
    <cdr:from>
      <cdr:x>0.34018</cdr:x>
      <cdr:y>0.68007</cdr:y>
    </cdr:from>
    <cdr:to>
      <cdr:x>0.47243</cdr:x>
      <cdr:y>0.79451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085279" y="1588798"/>
          <a:ext cx="421919" cy="2673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 = 0.52</a:t>
          </a:r>
        </a:p>
      </cdr:txBody>
    </cdr:sp>
  </cdr:relSizeAnchor>
  <cdr:relSizeAnchor xmlns:cdr="http://schemas.openxmlformats.org/drawingml/2006/chartDrawing">
    <cdr:from>
      <cdr:x>0.51568</cdr:x>
      <cdr:y>0.8266</cdr:y>
    </cdr:from>
    <cdr:to>
      <cdr:x>0.64793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565525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0.12772</cdr:x>
      <cdr:y>0.7679</cdr:y>
    </cdr:from>
    <cdr:to>
      <cdr:x>0.25997</cdr:x>
      <cdr:y>0.9413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883103" y="4049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0.53029</cdr:x>
      <cdr:y>0.75202</cdr:y>
    </cdr:from>
    <cdr:to>
      <cdr:x>0.66254</cdr:x>
      <cdr:y>0.89244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691786" y="1756886"/>
          <a:ext cx="421919" cy="328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 = 0.005</a:t>
          </a:r>
        </a:p>
      </cdr:txBody>
    </cdr:sp>
  </cdr:relSizeAnchor>
  <cdr:relSizeAnchor xmlns:cdr="http://schemas.openxmlformats.org/drawingml/2006/chartDrawing">
    <cdr:from>
      <cdr:x>0.77857</cdr:x>
      <cdr:y>0.71353</cdr:y>
    </cdr:from>
    <cdr:to>
      <cdr:x>0.91082</cdr:x>
      <cdr:y>0.79004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483874" y="1666954"/>
          <a:ext cx="421919" cy="1787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0.006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8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0.20482</cdr:x>
      <cdr:y>0.34867</cdr:y>
    </cdr:from>
    <cdr:to>
      <cdr:x>0.33707</cdr:x>
      <cdr:y>0.52207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1062" y="831889"/>
          <a:ext cx="433289" cy="4137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000" dirty="0"/>
            <a:t>p = 0.68</a:t>
          </a:r>
        </a:p>
      </cdr:txBody>
    </cdr:sp>
  </cdr:relSizeAnchor>
  <cdr:relSizeAnchor xmlns:cdr="http://schemas.openxmlformats.org/drawingml/2006/chartDrawing">
    <cdr:from>
      <cdr:x>0.31701</cdr:x>
      <cdr:y>0.49346</cdr:y>
    </cdr:from>
    <cdr:to>
      <cdr:x>0.44926</cdr:x>
      <cdr:y>0.66685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517173" y="1652094"/>
          <a:ext cx="632935" cy="580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 = 0.17</a:t>
          </a:r>
        </a:p>
      </cdr:txBody>
    </cdr:sp>
  </cdr:relSizeAnchor>
  <cdr:relSizeAnchor xmlns:cdr="http://schemas.openxmlformats.org/drawingml/2006/chartDrawing">
    <cdr:from>
      <cdr:x>0.46998</cdr:x>
      <cdr:y>0.61498</cdr:y>
    </cdr:from>
    <cdr:to>
      <cdr:x>0.60223</cdr:x>
      <cdr:y>0.72942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49281" y="2058958"/>
          <a:ext cx="632936" cy="383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 = 0.37</a:t>
          </a:r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0.12772</cdr:x>
      <cdr:y>0.7679</cdr:y>
    </cdr:from>
    <cdr:to>
      <cdr:x>0.25997</cdr:x>
      <cdr:y>0.9413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883103" y="4049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0.63708</cdr:x>
      <cdr:y>0.65306</cdr:y>
    </cdr:from>
    <cdr:to>
      <cdr:x>0.76933</cdr:x>
      <cdr:y>0.82646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049018" y="2186432"/>
          <a:ext cx="632935" cy="580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p = </a:t>
          </a:r>
          <a:r>
            <a:rPr lang="en-GB" sz="1000" dirty="0"/>
            <a:t>0.17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0.80599</cdr:x>
      <cdr:y>0.67622</cdr:y>
    </cdr:from>
    <cdr:to>
      <cdr:x>0.93824</cdr:x>
      <cdr:y>0.75273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3857372" y="2263989"/>
          <a:ext cx="632936" cy="256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 = 0.19</a:t>
          </a:r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0.25852</cdr:x>
      <cdr:y>0.82401</cdr:y>
    </cdr:from>
    <cdr:to>
      <cdr:x>0.3914</cdr:x>
      <cdr:y>1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1778907" y="431028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0.65206</cdr:x>
      <cdr:y>0.8266</cdr:y>
    </cdr:from>
    <cdr:to>
      <cdr:x>0.78431</cdr:x>
      <cdr:y>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4508500" y="435904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0.37379</cdr:x>
      <cdr:y>0.81701</cdr:y>
    </cdr:from>
    <cdr:to>
      <cdr:x>0.50604</cdr:x>
      <cdr:y>0.99041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2584450" y="43084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5FB4B-3A9D-4E3C-9ACF-85F1FFE47A18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CA796-95DA-46CB-BBB3-23AB939735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8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name is James Gill and I am going to present the results of a project that compared recovery of mobility for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intertrocanteric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hip fractures treated with DHS versus nail fixation.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study found that certain sub groups of patients have greater recovery of mobility when treated with nail fixation.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54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The literature shows that the results of fixation with either a DHS or a short nail are very similar.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comparing….. Mortality, pain, complications, length of stay, operative time and transfusion requirements.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 RCT of 1000 patients with 1 year follow up Martyn Parker showed that there was a tendency towards better mobility with nail compared to DHS fixation, however this difference was not statistically significant.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378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present study we performed a sub group analysis of the same 1000 patients randomised to DHS or nail.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DHS and nail groups were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dichotomised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according to age, cognition, pre-fracture mobility and residence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compared recovery of mobility measured on a 10 point scale in the year after hip fracture.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901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Y-axis plots the difference between pre-fracture mobility and mobility at follow up. So as the lines tend to 0, mobility approaches pre-fracture mobility.</a:t>
            </a:r>
          </a:p>
          <a:p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line closer to 0 represents better recovery of mobility following hip fracture.</a:t>
            </a:r>
          </a:p>
          <a:p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cohorts were dichotomized by age patients &lt;80 recovered more mobility when treated with a nail compared to a DHS.</a:t>
            </a:r>
          </a:p>
          <a:p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was better recovery of mobility </a:t>
            </a:r>
            <a:r>
              <a:rPr lang="en-US" b="0" dirty="0">
                <a:solidFill>
                  <a:srgbClr val="FF0000"/>
                </a:solidFill>
              </a:rPr>
              <a:t>for younger patients treated with a nail.</a:t>
            </a:r>
          </a:p>
          <a:p>
            <a:endParaRPr lang="en-GB" sz="1199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199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</a:t>
            </a:r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Mobility improved for both the SHS and nail groups of patients &lt;80 years of age from 8 weeks post fracture until latest follow-up, 1 year after fracture (Figure 1). Patients &lt;80 years of age lost less mobility when fixation was performed with a nail compared to a SHS. For those aged less than 80, the mean difference in reduction of mobility between both groups were statistically significant for all follow-up intervals. This difference was still present for those aged ≥80 years, however it was only statistically significant at follow-up six months post fracture fixation.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471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cohort was divided by cognition</a:t>
            </a:r>
          </a:p>
          <a:p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</a:rPr>
              <a:t>Patients with greater cognitive function recovered more mobility when treated with a nail</a:t>
            </a: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FF0000"/>
              </a:solidFill>
            </a:endParaRP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rgbClr val="FF0000"/>
                </a:solidFill>
              </a:rPr>
              <a:t>This difference was not seen for patients with cognitive impairment</a:t>
            </a:r>
          </a:p>
          <a:p>
            <a:r>
              <a:rPr lang="en-GB" sz="119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GB" sz="1199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Mental status</a:t>
            </a:r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Mobility scores for patients with an AMTS ≥7 improved at all times points within the first year after hip fracture surgery, with greater improvements for those treated with a nail (Figure 4). These differences were statistically significant at all time points.  For patients with an AMTS &lt;7 there was little improvement in mobility regardless of fixation method at any follow-up interval (Figure 4).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628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cohort was dichotomised by pre-fracture mobility.</a:t>
            </a: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 with good pre-operative mobility recovered more mobility when treated with a nail.</a:t>
            </a: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was little difference in the recovery of mobility for patients with poor pre-fracture between those treated with a DHS and a nail.</a:t>
            </a:r>
          </a:p>
          <a:p>
            <a:endParaRPr lang="en-GB" sz="1199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Mobility</a:t>
            </a:r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 with greater pre-fracture mobility (mobility score ≥7) showed improvements in mobility score throughout the first year after hip fracture surgery regardless of fixation device. Improvements in mobility were superior for patients with a mobility score ≥7 treated with a nail compared to a SHS at all follow-up intervals, with statistical significance at all follow-up intervals after 8 weeks (Figure 5). For patients with a poorer pre-fracture mobility (mobility score &lt;7) there was only a small improvement in mobility for both treatment groups in the year after hip fracture surgery.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502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cohort was dichotomised by residence, analysis showed that: </a:t>
            </a:r>
          </a:p>
          <a:p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 admitted from their own home recovered more mobility when treated with a nail.</a:t>
            </a:r>
          </a:p>
          <a:p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was no difference between Nail and DHS fixation for those admitted from institutional care.</a:t>
            </a:r>
          </a:p>
          <a:p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199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199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Residence</a:t>
            </a:r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Improvements in mobility were superior for patients treated with a nail compared to a SHS for patients admitted from their own home at all follow-up intervals (Figure 3). These differences were statistically significant at all time points. This difference between implants was not seen for those from institutional care.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767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main reason is less femoral medialisation with nails. The proximal part of the nail provides a mechanical block for collapse of fractured osteoporotic bone as it sits within the proximal femur.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Offset is maintained and this results in better abductor function.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Nails can be inserted with less soft tissue disruption than dynamic hip screws.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745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If there is a difference in recovery of mobility related to fixation method it is most likely to be seen in those with greater pre-fracture mobility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322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If there is a difference in recovery of mobility related to fixation method it is most likely to be seen in those with greater pre-fracture mobility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719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If there is a difference in recovery of mobility related to fixation method it is most likely to be seen in those with greater pre-fracture mobility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490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If there is a difference in recovery of mobility related to fixation method it is most likely to be seen in those with greater pre-fracture mobility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152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Greater cognitive function facilitates participation in rehabilitation.</a:t>
            </a: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Patients admitted from there own home will be more motivated to remain independent.</a:t>
            </a: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If there is a difference in recovery of mobility related to fixation method it is most likely to be seen in those with greater pre-fracture mobility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867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take home message from this talk is that: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Nail fixation of intertrochanteric hip fractures results in greater recovery of mobility for patients: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14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265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183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539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562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20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622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7662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2506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927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201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99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cohorts were dichotomized by sex both males and females recovered more mobility when treated with a nails.</a:t>
            </a:r>
          </a:p>
          <a:p>
            <a:endParaRPr lang="en-GB" sz="1199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199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Sex</a:t>
            </a:r>
            <a:endParaRPr lang="en-GB" sz="1199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99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better regain of mobility was seen for both male and female patients treated with nail fixation compared with the SHS at each follow-up interval (Figure 2). At one year after hip fracture fixation the difference in mobility improvement were statistically significant for both males (p=0.01) and females (p=0.04).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1292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64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9410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116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56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1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1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2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3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70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96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5" indent="0">
              <a:buNone/>
              <a:defRPr sz="1500" b="1"/>
            </a:lvl2pPr>
            <a:lvl3pPr marL="685808" indent="0">
              <a:buNone/>
              <a:defRPr sz="1350" b="1"/>
            </a:lvl3pPr>
            <a:lvl4pPr marL="1028712" indent="0">
              <a:buNone/>
              <a:defRPr sz="1200" b="1"/>
            </a:lvl4pPr>
            <a:lvl5pPr marL="1371615" indent="0">
              <a:buNone/>
              <a:defRPr sz="1200" b="1"/>
            </a:lvl5pPr>
            <a:lvl6pPr marL="1714519" indent="0">
              <a:buNone/>
              <a:defRPr sz="1200" b="1"/>
            </a:lvl6pPr>
            <a:lvl7pPr marL="2057423" indent="0">
              <a:buNone/>
              <a:defRPr sz="1200" b="1"/>
            </a:lvl7pPr>
            <a:lvl8pPr marL="2400327" indent="0">
              <a:buNone/>
              <a:defRPr sz="1200" b="1"/>
            </a:lvl8pPr>
            <a:lvl9pPr marL="27432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5" indent="0">
              <a:buNone/>
              <a:defRPr sz="1500" b="1"/>
            </a:lvl2pPr>
            <a:lvl3pPr marL="685808" indent="0">
              <a:buNone/>
              <a:defRPr sz="1350" b="1"/>
            </a:lvl3pPr>
            <a:lvl4pPr marL="1028712" indent="0">
              <a:buNone/>
              <a:defRPr sz="1200" b="1"/>
            </a:lvl4pPr>
            <a:lvl5pPr marL="1371615" indent="0">
              <a:buNone/>
              <a:defRPr sz="1200" b="1"/>
            </a:lvl5pPr>
            <a:lvl6pPr marL="1714519" indent="0">
              <a:buNone/>
              <a:defRPr sz="1200" b="1"/>
            </a:lvl6pPr>
            <a:lvl7pPr marL="2057423" indent="0">
              <a:buNone/>
              <a:defRPr sz="1200" b="1"/>
            </a:lvl7pPr>
            <a:lvl8pPr marL="2400327" indent="0">
              <a:buNone/>
              <a:defRPr sz="1200" b="1"/>
            </a:lvl8pPr>
            <a:lvl9pPr marL="27432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19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5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89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5" indent="0">
              <a:buNone/>
              <a:defRPr sz="900"/>
            </a:lvl2pPr>
            <a:lvl3pPr marL="685808" indent="0">
              <a:buNone/>
              <a:defRPr sz="750"/>
            </a:lvl3pPr>
            <a:lvl4pPr marL="1028712" indent="0">
              <a:buNone/>
              <a:defRPr sz="675"/>
            </a:lvl4pPr>
            <a:lvl5pPr marL="1371615" indent="0">
              <a:buNone/>
              <a:defRPr sz="675"/>
            </a:lvl5pPr>
            <a:lvl6pPr marL="1714519" indent="0">
              <a:buNone/>
              <a:defRPr sz="675"/>
            </a:lvl6pPr>
            <a:lvl7pPr marL="2057423" indent="0">
              <a:buNone/>
              <a:defRPr sz="675"/>
            </a:lvl7pPr>
            <a:lvl8pPr marL="2400327" indent="0">
              <a:buNone/>
              <a:defRPr sz="675"/>
            </a:lvl8pPr>
            <a:lvl9pPr marL="27432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70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5" indent="0">
              <a:buNone/>
              <a:defRPr sz="2100"/>
            </a:lvl2pPr>
            <a:lvl3pPr marL="685808" indent="0">
              <a:buNone/>
              <a:defRPr sz="1800"/>
            </a:lvl3pPr>
            <a:lvl4pPr marL="1028712" indent="0">
              <a:buNone/>
              <a:defRPr sz="1500"/>
            </a:lvl4pPr>
            <a:lvl5pPr marL="1371615" indent="0">
              <a:buNone/>
              <a:defRPr sz="1500"/>
            </a:lvl5pPr>
            <a:lvl6pPr marL="1714519" indent="0">
              <a:buNone/>
              <a:defRPr sz="1500"/>
            </a:lvl6pPr>
            <a:lvl7pPr marL="2057423" indent="0">
              <a:buNone/>
              <a:defRPr sz="1500"/>
            </a:lvl7pPr>
            <a:lvl8pPr marL="2400327" indent="0">
              <a:buNone/>
              <a:defRPr sz="1500"/>
            </a:lvl8pPr>
            <a:lvl9pPr marL="2743231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5" indent="0">
              <a:buNone/>
              <a:defRPr sz="900"/>
            </a:lvl2pPr>
            <a:lvl3pPr marL="685808" indent="0">
              <a:buNone/>
              <a:defRPr sz="750"/>
            </a:lvl3pPr>
            <a:lvl4pPr marL="1028712" indent="0">
              <a:buNone/>
              <a:defRPr sz="675"/>
            </a:lvl4pPr>
            <a:lvl5pPr marL="1371615" indent="0">
              <a:buNone/>
              <a:defRPr sz="675"/>
            </a:lvl5pPr>
            <a:lvl6pPr marL="1714519" indent="0">
              <a:buNone/>
              <a:defRPr sz="675"/>
            </a:lvl6pPr>
            <a:lvl7pPr marL="2057423" indent="0">
              <a:buNone/>
              <a:defRPr sz="675"/>
            </a:lvl7pPr>
            <a:lvl8pPr marL="2400327" indent="0">
              <a:buNone/>
              <a:defRPr sz="675"/>
            </a:lvl8pPr>
            <a:lvl9pPr marL="27432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76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65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54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8" indent="-257178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9" indent="-214316" algn="l" defTabSz="685808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60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64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67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72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6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79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82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8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2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5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9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3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27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1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tiff"/><Relationship Id="rId5" Type="http://schemas.openxmlformats.org/officeDocument/2006/relationships/image" Target="../media/image3.tiff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tiff"/><Relationship Id="rId5" Type="http://schemas.openxmlformats.org/officeDocument/2006/relationships/image" Target="../media/image3.tiff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tiff"/><Relationship Id="rId5" Type="http://schemas.openxmlformats.org/officeDocument/2006/relationships/image" Target="../media/image3.tiff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tiff"/><Relationship Id="rId5" Type="http://schemas.openxmlformats.org/officeDocument/2006/relationships/image" Target="../media/image3.tiff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tiff"/><Relationship Id="rId5" Type="http://schemas.openxmlformats.org/officeDocument/2006/relationships/image" Target="../media/image3.tiff"/><Relationship Id="rId4" Type="http://schemas.openxmlformats.org/officeDocument/2006/relationships/chart" Target="../charts/char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7399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EAF069-C5AF-0C4F-B4AB-FD481B9EA45E}"/>
              </a:ext>
            </a:extLst>
          </p:cNvPr>
          <p:cNvSpPr txBox="1">
            <a:spLocks/>
          </p:cNvSpPr>
          <p:nvPr/>
        </p:nvSpPr>
        <p:spPr>
          <a:xfrm>
            <a:off x="1320481" y="1222992"/>
            <a:ext cx="6464300" cy="18203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3305" tIns="31652" rIns="63305" bIns="3165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50" dirty="0">
                <a:solidFill>
                  <a:schemeClr val="bg1"/>
                </a:solidFill>
              </a:rPr>
              <a:t>Mobility after intertrochanteric hip fracture fixation with either a DHS or a Cephalomedullary Nail; Sub group analysis of a randomised trial of 1000 patients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3182FB2-AC4F-504E-8725-3226CC1E956D}"/>
              </a:ext>
            </a:extLst>
          </p:cNvPr>
          <p:cNvSpPr txBox="1">
            <a:spLocks/>
          </p:cNvSpPr>
          <p:nvPr/>
        </p:nvSpPr>
        <p:spPr>
          <a:xfrm>
            <a:off x="2878947" y="3255396"/>
            <a:ext cx="3347369" cy="1584161"/>
          </a:xfrm>
          <a:prstGeom prst="rect">
            <a:avLst/>
          </a:prstGeom>
          <a:solidFill>
            <a:srgbClr val="CDDEF3"/>
          </a:solidFill>
          <a:ln>
            <a:noFill/>
          </a:ln>
        </p:spPr>
        <p:txBody>
          <a:bodyPr vert="horz" lIns="58434" tIns="29218" rIns="58434" bIns="2921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100" dirty="0">
                <a:cs typeface="Arial" panose="020B0604020202020204" pitchFamily="34" charset="0"/>
              </a:rPr>
              <a:t>Mr James Gill (ST7)</a:t>
            </a:r>
          </a:p>
          <a:p>
            <a:r>
              <a:rPr lang="en-GB" sz="2100" dirty="0">
                <a:cs typeface="Arial" panose="020B0604020202020204" pitchFamily="34" charset="0"/>
              </a:rPr>
              <a:t>Mr Josh Ong (ST6)</a:t>
            </a:r>
          </a:p>
          <a:p>
            <a:r>
              <a:rPr lang="en-GB" sz="2100" dirty="0">
                <a:cs typeface="Arial" panose="020B0604020202020204" pitchFamily="34" charset="0"/>
              </a:rPr>
              <a:t>Mr Martyn Parker (Cons)</a:t>
            </a:r>
            <a:endParaRPr lang="en-GB" sz="240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100" dirty="0">
                <a:cs typeface="Arial" panose="020B0604020202020204" pitchFamily="34" charset="0"/>
              </a:rPr>
              <a:t>Peterborough City Hospital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32C7D2-C35A-4448-B8B2-47C26E8CD2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668"/>
          <a:stretch/>
        </p:blipFill>
        <p:spPr>
          <a:xfrm>
            <a:off x="6215301" y="343120"/>
            <a:ext cx="1314395" cy="6315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130560-3C41-2340-9847-16749486C5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11" t="2947" b="29000"/>
          <a:stretch/>
        </p:blipFill>
        <p:spPr>
          <a:xfrm>
            <a:off x="6624228" y="3255396"/>
            <a:ext cx="988279" cy="15841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8A191DA-7C8B-6A4B-AF37-056BD15AD6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7972" y="3231358"/>
            <a:ext cx="953063" cy="16081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468D76-00D8-0943-876F-931A68DE14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0894" y="141480"/>
            <a:ext cx="1009760" cy="103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11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7399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23286" y="387453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65292" y="1209624"/>
            <a:ext cx="6422293" cy="368438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lvl="1" indent="0">
              <a:buNone/>
            </a:pPr>
            <a:r>
              <a:rPr lang="en-GB" sz="2625" dirty="0"/>
              <a:t>The results following intertrochanteric hip fracture fixation with either a DHS or a short nail are very similar [1-2]</a:t>
            </a:r>
          </a:p>
          <a:p>
            <a:pPr marL="9525" lvl="1" indent="0">
              <a:buNone/>
            </a:pPr>
            <a:r>
              <a:rPr lang="en-GB" sz="2625" dirty="0"/>
              <a:t>		Mortality	Length of stay</a:t>
            </a:r>
          </a:p>
          <a:p>
            <a:pPr marL="9525" lvl="1" indent="0">
              <a:buNone/>
            </a:pPr>
            <a:r>
              <a:rPr lang="en-GB" sz="2625" dirty="0"/>
              <a:t>		Pain		Operative time</a:t>
            </a:r>
          </a:p>
          <a:p>
            <a:pPr marL="9525" lvl="1" indent="0">
              <a:buNone/>
            </a:pPr>
            <a:r>
              <a:rPr lang="en-GB" sz="2625" dirty="0"/>
              <a:t>		Complications	Transfusion 	</a:t>
            </a:r>
          </a:p>
          <a:p>
            <a:pPr marL="9525" lvl="1" indent="0">
              <a:buNone/>
            </a:pPr>
            <a:r>
              <a:rPr lang="en-GB" sz="2625" dirty="0"/>
              <a:t>			 		</a:t>
            </a:r>
          </a:p>
          <a:p>
            <a:pPr marL="9525" lvl="1" indent="0">
              <a:buNone/>
            </a:pPr>
            <a:endParaRPr lang="en-GB" sz="2625" dirty="0"/>
          </a:p>
          <a:p>
            <a:pPr marL="9525" lvl="1" indent="0">
              <a:buNone/>
            </a:pPr>
            <a:r>
              <a:rPr lang="en-GB" sz="2625" dirty="0"/>
              <a:t>Tendency towards better mobility with nails [3]</a:t>
            </a:r>
            <a:endParaRPr lang="en-GB" sz="1275" dirty="0"/>
          </a:p>
          <a:p>
            <a:pPr marL="9525" lvl="1" indent="0">
              <a:buNone/>
            </a:pPr>
            <a:endParaRPr lang="en-GB" sz="1125" dirty="0"/>
          </a:p>
          <a:p>
            <a:pPr marL="9525" lvl="1" indent="0">
              <a:buNone/>
            </a:pPr>
            <a:endParaRPr lang="en-GB" sz="1125" dirty="0"/>
          </a:p>
          <a:p>
            <a:pPr marL="9525" lvl="1" indent="0">
              <a:buNone/>
            </a:pPr>
            <a:endParaRPr lang="en-GB" sz="1125" dirty="0"/>
          </a:p>
          <a:p>
            <a:pPr marL="9525" lvl="1" indent="0">
              <a:buNone/>
            </a:pPr>
            <a:endParaRPr lang="en-GB" sz="1125" dirty="0"/>
          </a:p>
          <a:p>
            <a:pPr marL="9525" lvl="1" indent="0">
              <a:buNone/>
            </a:pPr>
            <a:endParaRPr lang="en-GB" sz="1125" dirty="0"/>
          </a:p>
          <a:p>
            <a:pPr marL="0" indent="0">
              <a:buNone/>
            </a:pPr>
            <a:r>
              <a:rPr lang="en-US" sz="975" dirty="0"/>
              <a:t>[1] </a:t>
            </a:r>
            <a:r>
              <a:rPr lang="en-US" sz="975" dirty="0" err="1"/>
              <a:t>Queally</a:t>
            </a:r>
            <a:r>
              <a:rPr lang="en-US" sz="975" dirty="0"/>
              <a:t> JM, Harris E, </a:t>
            </a:r>
            <a:r>
              <a:rPr lang="en-US" sz="975" dirty="0" err="1"/>
              <a:t>Handoll</a:t>
            </a:r>
            <a:r>
              <a:rPr lang="en-US" sz="975" dirty="0"/>
              <a:t> HH, </a:t>
            </a:r>
            <a:r>
              <a:rPr lang="en-US" sz="975" i="1" dirty="0"/>
              <a:t>et al.</a:t>
            </a:r>
            <a:r>
              <a:rPr lang="en-US" sz="975" dirty="0"/>
              <a:t> Intramedullary nails for extracapsular hip fractures in adults. </a:t>
            </a:r>
            <a:r>
              <a:rPr lang="en-US" sz="975" i="1" dirty="0"/>
              <a:t>Cochrane Database </a:t>
            </a:r>
            <a:r>
              <a:rPr lang="en-US" sz="975" i="1" dirty="0" err="1"/>
              <a:t>Syst</a:t>
            </a:r>
            <a:r>
              <a:rPr lang="en-US" sz="975" i="1" dirty="0"/>
              <a:t> Rev</a:t>
            </a:r>
            <a:r>
              <a:rPr lang="en-US" sz="975" dirty="0"/>
              <a:t> 2014;:CD004961.</a:t>
            </a:r>
          </a:p>
          <a:p>
            <a:pPr marL="0" indent="0">
              <a:buNone/>
            </a:pPr>
            <a:r>
              <a:rPr lang="en-US" sz="975" dirty="0"/>
              <a:t>[3] Bhandari M, </a:t>
            </a:r>
            <a:r>
              <a:rPr lang="en-US" sz="975" dirty="0" err="1"/>
              <a:t>Schemitsch</a:t>
            </a:r>
            <a:r>
              <a:rPr lang="en-US" sz="975" dirty="0"/>
              <a:t> E, </a:t>
            </a:r>
            <a:r>
              <a:rPr lang="en-US" sz="975" dirty="0" err="1"/>
              <a:t>Jönsson</a:t>
            </a:r>
            <a:r>
              <a:rPr lang="en-US" sz="975" dirty="0"/>
              <a:t> A, et al. Gamma Nails Revisited: Gamma Nails Versus Compression Hip Screws in the Management of Intertrochanteric Fractures of the Hip: A Meta-Analysis. J </a:t>
            </a:r>
            <a:r>
              <a:rPr lang="en-US" sz="975" dirty="0" err="1"/>
              <a:t>Orthop</a:t>
            </a:r>
            <a:r>
              <a:rPr lang="en-US" sz="975" dirty="0"/>
              <a:t> Trauma 2009;23:460–4.</a:t>
            </a:r>
          </a:p>
          <a:p>
            <a:pPr marL="0" indent="0">
              <a:buNone/>
            </a:pPr>
            <a:r>
              <a:rPr lang="en-US" sz="975" dirty="0"/>
              <a:t>[2] Parker MJ. Sliding hip screw versus intramedullary nail for trochanteric hip fractures; a </a:t>
            </a:r>
            <a:r>
              <a:rPr lang="en-US" sz="975" dirty="0" err="1"/>
              <a:t>randomised</a:t>
            </a:r>
            <a:r>
              <a:rPr lang="en-US" sz="975" dirty="0"/>
              <a:t> trial of 1000 patients with presentation of results related to fracture stability. </a:t>
            </a:r>
            <a:r>
              <a:rPr lang="en-US" sz="975" i="1" dirty="0"/>
              <a:t>Injury</a:t>
            </a:r>
            <a:r>
              <a:rPr lang="en-US" sz="975" dirty="0"/>
              <a:t> 2017;</a:t>
            </a:r>
            <a:r>
              <a:rPr lang="en-US" sz="975" b="1" dirty="0"/>
              <a:t>48</a:t>
            </a:r>
            <a:r>
              <a:rPr lang="en-US" sz="975" dirty="0"/>
              <a:t>:2762–7.</a:t>
            </a:r>
            <a:endParaRPr lang="en-GB" sz="975" dirty="0"/>
          </a:p>
          <a:p>
            <a:pPr marL="9525" lvl="1" indent="0">
              <a:buNone/>
            </a:pPr>
            <a:endParaRPr lang="en-GB" sz="2100" dirty="0"/>
          </a:p>
          <a:p>
            <a:pPr marL="9525" lvl="1" indent="0">
              <a:buNone/>
            </a:pPr>
            <a:endParaRPr lang="en-GB" sz="1500" dirty="0"/>
          </a:p>
          <a:p>
            <a:pPr marL="342905" lvl="1" indent="0">
              <a:buNone/>
            </a:pPr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220317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4516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32738" y="410672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E3553F-82F8-ED4D-89DE-7626FC995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206" y="1126408"/>
            <a:ext cx="2795383" cy="13733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332739" y="1090090"/>
            <a:ext cx="6047574" cy="380391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lvl="1" indent="0">
              <a:buNone/>
            </a:pPr>
            <a:r>
              <a:rPr lang="en-GB" sz="2700" dirty="0"/>
              <a:t>1000 intertrochanteric hip fractures (A1, A2 or A3) </a:t>
            </a:r>
          </a:p>
          <a:p>
            <a:pPr marL="9525" lvl="1" indent="0">
              <a:buNone/>
            </a:pPr>
            <a:r>
              <a:rPr lang="en-GB" sz="2700" dirty="0"/>
              <a:t>	- 500 DHS</a:t>
            </a:r>
          </a:p>
          <a:p>
            <a:pPr marL="9525" lvl="1" indent="0">
              <a:buNone/>
            </a:pPr>
            <a:r>
              <a:rPr lang="en-GB" sz="2700" dirty="0"/>
              <a:t>	- 500 short nails (</a:t>
            </a:r>
            <a:r>
              <a:rPr lang="en-GB" sz="2700" dirty="0" err="1"/>
              <a:t>Targon</a:t>
            </a:r>
            <a:r>
              <a:rPr lang="en-US" sz="2100" dirty="0"/>
              <a:t>®</a:t>
            </a:r>
            <a:r>
              <a:rPr lang="en-GB" sz="2700" dirty="0"/>
              <a:t>PFT)</a:t>
            </a:r>
            <a:endParaRPr lang="en-GB" sz="2700" dirty="0">
              <a:solidFill>
                <a:srgbClr val="FF0000"/>
              </a:solidFill>
            </a:endParaRPr>
          </a:p>
          <a:p>
            <a:pPr marL="9525" lvl="1" indent="0">
              <a:buNone/>
            </a:pPr>
            <a:endParaRPr lang="en-GB" sz="2700" dirty="0"/>
          </a:p>
          <a:p>
            <a:pPr marL="9525" lvl="1" indent="0">
              <a:buNone/>
            </a:pPr>
            <a:endParaRPr lang="en-GB" sz="2700" dirty="0"/>
          </a:p>
          <a:p>
            <a:pPr marL="9525" lvl="1" indent="0">
              <a:buNone/>
            </a:pPr>
            <a:r>
              <a:rPr lang="en-GB" sz="2700" dirty="0"/>
              <a:t>Subgroup analysis:</a:t>
            </a:r>
          </a:p>
          <a:p>
            <a:pPr marL="9525" lvl="1" indent="0">
              <a:buNone/>
            </a:pPr>
            <a:r>
              <a:rPr lang="en-GB" sz="2700" dirty="0"/>
              <a:t>	Age		&lt;80; ≥80</a:t>
            </a:r>
          </a:p>
          <a:p>
            <a:pPr marL="9525" lvl="1" indent="0">
              <a:buNone/>
            </a:pPr>
            <a:r>
              <a:rPr lang="en-GB" sz="2700" dirty="0"/>
              <a:t>	Cognition		AMTS: </a:t>
            </a:r>
            <a:r>
              <a:rPr lang="en-US" sz="2700" dirty="0"/>
              <a:t>&lt;7; ≥7 good</a:t>
            </a:r>
            <a:endParaRPr lang="en-GB" sz="2700" dirty="0"/>
          </a:p>
          <a:p>
            <a:pPr marL="9525" lvl="1" indent="0">
              <a:buNone/>
            </a:pPr>
            <a:r>
              <a:rPr lang="en-GB" sz="2700" dirty="0"/>
              <a:t>	Mobility		</a:t>
            </a:r>
            <a:r>
              <a:rPr lang="en-US" sz="2700" dirty="0"/>
              <a:t>&lt;7; ≥7 good</a:t>
            </a:r>
            <a:r>
              <a:rPr lang="en-GB" sz="2700" dirty="0"/>
              <a:t>	</a:t>
            </a:r>
          </a:p>
          <a:p>
            <a:pPr marL="9525" lvl="1" indent="0">
              <a:buNone/>
            </a:pPr>
            <a:r>
              <a:rPr lang="en-GB" sz="2700" dirty="0"/>
              <a:t>	</a:t>
            </a:r>
            <a:r>
              <a:rPr lang="en-US" sz="2700" dirty="0"/>
              <a:t>Residence		Own home: Institutional care</a:t>
            </a:r>
            <a:r>
              <a:rPr lang="en-GB" sz="2700" dirty="0"/>
              <a:t>  </a:t>
            </a:r>
          </a:p>
          <a:p>
            <a:pPr marL="9525" lvl="1" indent="0">
              <a:buNone/>
            </a:pPr>
            <a:endParaRPr lang="en-GB" sz="2700" dirty="0"/>
          </a:p>
          <a:p>
            <a:pPr marL="9525" lvl="1" indent="0">
              <a:buNone/>
            </a:pPr>
            <a:r>
              <a:rPr lang="en-GB" sz="2700" dirty="0"/>
              <a:t>Outcome measure: </a:t>
            </a:r>
          </a:p>
          <a:p>
            <a:pPr marL="9525" lvl="1" indent="0">
              <a:buNone/>
            </a:pPr>
            <a:r>
              <a:rPr lang="en-GB" sz="2700" dirty="0"/>
              <a:t>Recovery of mobility (Score: 0 poor – 9 good mobility) [4]</a:t>
            </a:r>
          </a:p>
          <a:p>
            <a:pPr marL="9525" lvl="1" indent="0">
              <a:buNone/>
            </a:pPr>
            <a:r>
              <a:rPr lang="en-US" sz="1725" dirty="0"/>
              <a:t>.</a:t>
            </a:r>
            <a:endParaRPr lang="en-GB" sz="2700" dirty="0"/>
          </a:p>
          <a:p>
            <a:pPr marL="9525" lvl="1" indent="0">
              <a:buNone/>
            </a:pPr>
            <a:r>
              <a:rPr lang="en-GB" sz="2700" dirty="0"/>
              <a:t>	</a:t>
            </a:r>
          </a:p>
          <a:p>
            <a:pPr marL="9525" lvl="1" indent="0">
              <a:buNone/>
            </a:pPr>
            <a:endParaRPr lang="en-US" sz="1275" dirty="0"/>
          </a:p>
          <a:p>
            <a:pPr marL="9525" lvl="1" indent="0">
              <a:buNone/>
            </a:pPr>
            <a:r>
              <a:rPr lang="en-US" sz="1725" dirty="0"/>
              <a:t>[4] Parker MJ, Palmer CR. A new mobility score for predicting mortality after hip fracture. </a:t>
            </a:r>
            <a:r>
              <a:rPr lang="en-US" sz="1725" i="1" dirty="0"/>
              <a:t>J Bone Joint </a:t>
            </a:r>
            <a:r>
              <a:rPr lang="en-US" sz="1725" i="1" dirty="0" err="1"/>
              <a:t>Surg</a:t>
            </a:r>
            <a:r>
              <a:rPr lang="en-US" sz="1725" i="1" dirty="0"/>
              <a:t> Br</a:t>
            </a:r>
            <a:r>
              <a:rPr lang="en-US" sz="1725" dirty="0"/>
              <a:t> 1993;</a:t>
            </a:r>
            <a:r>
              <a:rPr lang="en-US" sz="1725" b="1" dirty="0"/>
              <a:t>75</a:t>
            </a:r>
            <a:r>
              <a:rPr lang="en-US" sz="1725" dirty="0"/>
              <a:t>:797–8</a:t>
            </a:r>
            <a:endParaRPr lang="en-GB" sz="1725" dirty="0"/>
          </a:p>
        </p:txBody>
      </p:sp>
    </p:spTree>
    <p:extLst>
      <p:ext uri="{BB962C8B-B14F-4D97-AF65-F5344CB8AC3E}">
        <p14:creationId xmlns:p14="http://schemas.microsoft.com/office/powerpoint/2010/main" val="401135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Age</a:t>
            </a:r>
          </a:p>
        </p:txBody>
      </p:sp>
      <p:graphicFrame>
        <p:nvGraphicFramePr>
          <p:cNvPr id="11" name="Chart 10" title="Patient Less than 80 years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072396"/>
              </p:ext>
            </p:extLst>
          </p:nvPr>
        </p:nvGraphicFramePr>
        <p:xfrm>
          <a:off x="1336434" y="1391810"/>
          <a:ext cx="3652541" cy="2206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 title="Patient Less than 80 years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7516473"/>
              </p:ext>
            </p:extLst>
          </p:nvPr>
        </p:nvGraphicFramePr>
        <p:xfrm>
          <a:off x="4625417" y="1370483"/>
          <a:ext cx="3260432" cy="2244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90651D0-8112-474D-A6C6-3ABFBE232699}"/>
              </a:ext>
            </a:extLst>
          </p:cNvPr>
          <p:cNvSpPr txBox="1"/>
          <p:nvPr/>
        </p:nvSpPr>
        <p:spPr>
          <a:xfrm>
            <a:off x="1488895" y="3928152"/>
            <a:ext cx="29449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FF0000"/>
                </a:solidFill>
              </a:rPr>
              <a:t>Patients </a:t>
            </a:r>
            <a:r>
              <a:rPr lang="en-GB" sz="1350" dirty="0">
                <a:solidFill>
                  <a:srgbClr val="FF0000"/>
                </a:solidFill>
              </a:rPr>
              <a:t>&lt;80 years, recovered more mobility when </a:t>
            </a:r>
            <a:r>
              <a:rPr lang="en-US" sz="1350" dirty="0">
                <a:solidFill>
                  <a:srgbClr val="FF0000"/>
                </a:solidFill>
              </a:rPr>
              <a:t>treated with a nail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126C11-D6AC-904F-9518-2A3BC3002E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6693" y="1921904"/>
            <a:ext cx="176724" cy="296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482AF4-C5DE-4941-91F8-D316E98D5D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11" t="2947" b="29000"/>
          <a:stretch/>
        </p:blipFill>
        <p:spPr>
          <a:xfrm>
            <a:off x="1966693" y="1558641"/>
            <a:ext cx="187376" cy="3003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F08FD5B-7194-0346-AB0A-9C07E12E327D}"/>
              </a:ext>
            </a:extLst>
          </p:cNvPr>
          <p:cNvSpPr txBox="1"/>
          <p:nvPr/>
        </p:nvSpPr>
        <p:spPr>
          <a:xfrm>
            <a:off x="5869309" y="930098"/>
            <a:ext cx="2082377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/>
            <a:r>
              <a:rPr lang="en-US" sz="788" dirty="0"/>
              <a:t>P-values displayed for Mann-Whitney test</a:t>
            </a:r>
          </a:p>
        </p:txBody>
      </p:sp>
    </p:spTree>
    <p:extLst>
      <p:ext uri="{BB962C8B-B14F-4D97-AF65-F5344CB8AC3E}">
        <p14:creationId xmlns:p14="http://schemas.microsoft.com/office/powerpoint/2010/main" val="277118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6140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/>
              <a:t>v</a:t>
            </a:r>
            <a:endParaRPr lang="en-GB" sz="1247" dirty="0"/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474531" y="3841180"/>
            <a:ext cx="3097469" cy="68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marL="214313" indent="-214313" defTabSz="633069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FF0000"/>
                </a:solidFill>
              </a:rPr>
              <a:t>Patients with greater cognitive function recovered more mobility when treated with a nail</a:t>
            </a: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Cognition</a:t>
            </a:r>
          </a:p>
        </p:txBody>
      </p:sp>
      <p:graphicFrame>
        <p:nvGraphicFramePr>
          <p:cNvPr id="11" name="Chart 10" title="Patient Less than 80 years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4698063"/>
              </p:ext>
            </p:extLst>
          </p:nvPr>
        </p:nvGraphicFramePr>
        <p:xfrm>
          <a:off x="1264160" y="1382214"/>
          <a:ext cx="3365052" cy="2177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 title="Patient Less than 80 years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9958060"/>
              </p:ext>
            </p:extLst>
          </p:nvPr>
        </p:nvGraphicFramePr>
        <p:xfrm>
          <a:off x="4406561" y="1382214"/>
          <a:ext cx="3365052" cy="2163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78F667A5-6194-FF42-8885-615456E71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5250" y="2004196"/>
            <a:ext cx="176724" cy="2962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6717AD-6DEA-EE46-9DF2-3E5EB10C629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11" t="2947" b="29000"/>
          <a:stretch/>
        </p:blipFill>
        <p:spPr>
          <a:xfrm>
            <a:off x="1855251" y="1670705"/>
            <a:ext cx="187376" cy="3003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809CAFD-82DE-A641-8044-34FD18C8BD8D}"/>
              </a:ext>
            </a:extLst>
          </p:cNvPr>
          <p:cNvSpPr txBox="1"/>
          <p:nvPr/>
        </p:nvSpPr>
        <p:spPr>
          <a:xfrm>
            <a:off x="5869309" y="930098"/>
            <a:ext cx="2082377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/>
            <a:r>
              <a:rPr lang="en-US" sz="788" dirty="0"/>
              <a:t>P-values displayed for Mann-Whitney test</a:t>
            </a:r>
          </a:p>
        </p:txBody>
      </p:sp>
    </p:spTree>
    <p:extLst>
      <p:ext uri="{BB962C8B-B14F-4D97-AF65-F5344CB8AC3E}">
        <p14:creationId xmlns:p14="http://schemas.microsoft.com/office/powerpoint/2010/main" val="3900903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Pre-fracture mobility</a:t>
            </a:r>
          </a:p>
        </p:txBody>
      </p:sp>
      <p:graphicFrame>
        <p:nvGraphicFramePr>
          <p:cNvPr id="11" name="Chart 10" title="Patient Less than 80 years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7938494"/>
              </p:ext>
            </p:extLst>
          </p:nvPr>
        </p:nvGraphicFramePr>
        <p:xfrm>
          <a:off x="1360352" y="1226656"/>
          <a:ext cx="3590511" cy="24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 title="Patient Less than 80 years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3446807"/>
              </p:ext>
            </p:extLst>
          </p:nvPr>
        </p:nvGraphicFramePr>
        <p:xfrm>
          <a:off x="4485781" y="1226656"/>
          <a:ext cx="3431015" cy="2695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ctangle 4">
            <a:extLst>
              <a:ext uri="{FF2B5EF4-FFF2-40B4-BE49-F238E27FC236}">
                <a16:creationId xmlns:a16="http://schemas.microsoft.com/office/drawing/2014/main" id="{7C1FB054-AA11-D646-A233-79B1B09FA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531" y="3841179"/>
            <a:ext cx="3259487" cy="68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marL="214313" indent="-214313" defTabSz="633069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350" dirty="0">
                <a:solidFill>
                  <a:srgbClr val="FF0000"/>
                </a:solidFill>
              </a:rPr>
              <a:t>Patients with good pre-operative mobility recovered more mobility when treated with a nail</a:t>
            </a:r>
            <a:endParaRPr lang="en-US" sz="135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051B6C-1C5E-2945-B5D8-D318179C1A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5760" y="1872788"/>
            <a:ext cx="176724" cy="296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CA808F-655E-5F4C-AC14-EA5764D130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11" t="2947" b="29000"/>
          <a:stretch/>
        </p:blipFill>
        <p:spPr>
          <a:xfrm>
            <a:off x="1995760" y="1509525"/>
            <a:ext cx="187376" cy="3003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6C7D562-CEB2-214C-A806-002A757E45C6}"/>
              </a:ext>
            </a:extLst>
          </p:cNvPr>
          <p:cNvSpPr txBox="1"/>
          <p:nvPr/>
        </p:nvSpPr>
        <p:spPr>
          <a:xfrm>
            <a:off x="5869309" y="930098"/>
            <a:ext cx="2082377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/>
            <a:r>
              <a:rPr lang="en-US" sz="788" dirty="0"/>
              <a:t>P-values displayed for Mann-Whitney test</a:t>
            </a:r>
          </a:p>
        </p:txBody>
      </p:sp>
    </p:spTree>
    <p:extLst>
      <p:ext uri="{BB962C8B-B14F-4D97-AF65-F5344CB8AC3E}">
        <p14:creationId xmlns:p14="http://schemas.microsoft.com/office/powerpoint/2010/main" val="188418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Residence</a:t>
            </a:r>
          </a:p>
        </p:txBody>
      </p:sp>
      <p:graphicFrame>
        <p:nvGraphicFramePr>
          <p:cNvPr id="11" name="Chart 10" title="Patient Less than 80 years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1030885"/>
              </p:ext>
            </p:extLst>
          </p:nvPr>
        </p:nvGraphicFramePr>
        <p:xfrm>
          <a:off x="1284830" y="1527642"/>
          <a:ext cx="3475090" cy="2202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 title="Patient Less than 80 years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2285910"/>
              </p:ext>
            </p:extLst>
          </p:nvPr>
        </p:nvGraphicFramePr>
        <p:xfrm>
          <a:off x="4447797" y="1527642"/>
          <a:ext cx="3438458" cy="2250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04284B1-3E98-3A45-908B-0D934986B579}"/>
              </a:ext>
            </a:extLst>
          </p:cNvPr>
          <p:cNvSpPr txBox="1"/>
          <p:nvPr/>
        </p:nvSpPr>
        <p:spPr>
          <a:xfrm>
            <a:off x="1439653" y="4074707"/>
            <a:ext cx="300814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>
                <a:solidFill>
                  <a:srgbClr val="FF0000"/>
                </a:solidFill>
              </a:rPr>
              <a:t>Patients admitted from their own home recovered more mobility when treated with a nail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0BF548-E251-8640-9B98-10358DC3D7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1327" y="2130501"/>
            <a:ext cx="176724" cy="296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576C5C-8517-E84D-95A0-DECC4CFC37B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11" t="2947" b="29000"/>
          <a:stretch/>
        </p:blipFill>
        <p:spPr>
          <a:xfrm>
            <a:off x="1953273" y="1777962"/>
            <a:ext cx="187376" cy="3003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B622888-4930-DA4A-9BAE-5225E1372517}"/>
              </a:ext>
            </a:extLst>
          </p:cNvPr>
          <p:cNvSpPr txBox="1"/>
          <p:nvPr/>
        </p:nvSpPr>
        <p:spPr>
          <a:xfrm>
            <a:off x="5869309" y="930098"/>
            <a:ext cx="2082377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/>
            <a:r>
              <a:rPr lang="en-US" sz="788" dirty="0"/>
              <a:t>P-values displayed for Mann-Whitney test</a:t>
            </a:r>
          </a:p>
        </p:txBody>
      </p:sp>
    </p:spTree>
    <p:extLst>
      <p:ext uri="{BB962C8B-B14F-4D97-AF65-F5344CB8AC3E}">
        <p14:creationId xmlns:p14="http://schemas.microsoft.com/office/powerpoint/2010/main" val="423377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527971" y="951570"/>
            <a:ext cx="64538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might nail fixation result in greater recovery of mobility?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Less collapse with nails </a:t>
            </a:r>
            <a:r>
              <a:rPr lang="en-GB" dirty="0"/>
              <a:t>[5] </a:t>
            </a: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r>
              <a:rPr lang="en-US" dirty="0"/>
              <a:t>2. Less soft tissue disruption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DA60B-CECC-6D4A-90BC-545E5A4BBC80}"/>
              </a:ext>
            </a:extLst>
          </p:cNvPr>
          <p:cNvSpPr txBox="1"/>
          <p:nvPr/>
        </p:nvSpPr>
        <p:spPr>
          <a:xfrm>
            <a:off x="1527971" y="4526281"/>
            <a:ext cx="638869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25" dirty="0"/>
              <a:t>[5] </a:t>
            </a:r>
            <a:r>
              <a:rPr lang="en-US" sz="825" dirty="0" err="1"/>
              <a:t>Reindl</a:t>
            </a:r>
            <a:r>
              <a:rPr lang="en-US" sz="825" dirty="0"/>
              <a:t> R, Harvey EJ, Berry GK, </a:t>
            </a:r>
            <a:r>
              <a:rPr lang="en-US" sz="825" i="1" dirty="0"/>
              <a:t>et al.</a:t>
            </a:r>
            <a:r>
              <a:rPr lang="en-US" sz="825" dirty="0"/>
              <a:t> Intramedullary Versus Extramedullary Fixation for Unstable Intertrochanteric Fractures. </a:t>
            </a:r>
            <a:r>
              <a:rPr lang="en-US" sz="825" i="1" dirty="0"/>
              <a:t>J Bone </a:t>
            </a:r>
            <a:r>
              <a:rPr lang="en-US" sz="825" i="1" dirty="0" err="1"/>
              <a:t>Jt</a:t>
            </a:r>
            <a:r>
              <a:rPr lang="en-US" sz="825" i="1" dirty="0"/>
              <a:t> Surgery-American Vol</a:t>
            </a:r>
            <a:r>
              <a:rPr lang="en-US" sz="825" dirty="0"/>
              <a:t> 2015;</a:t>
            </a:r>
            <a:r>
              <a:rPr lang="en-US" sz="825" b="1" dirty="0"/>
              <a:t>97</a:t>
            </a:r>
            <a:r>
              <a:rPr lang="en-US" sz="825" dirty="0"/>
              <a:t>:1905–12.</a:t>
            </a:r>
            <a:endParaRPr lang="en-GB" sz="825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C0BB0D-EE46-8548-9D8D-B1B94F3664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089"/>
          <a:stretch/>
        </p:blipFill>
        <p:spPr>
          <a:xfrm>
            <a:off x="4326285" y="2033102"/>
            <a:ext cx="3162704" cy="11167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F5C365-18AA-B948-A501-64FC26B94A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97" t="11270" b="41914"/>
          <a:stretch/>
        </p:blipFill>
        <p:spPr>
          <a:xfrm>
            <a:off x="2367180" y="2072243"/>
            <a:ext cx="914573" cy="111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6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389423" y="951570"/>
            <a:ext cx="6453867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do the following groups of patients recovery better mobility when treated with a nail?</a:t>
            </a:r>
          </a:p>
          <a:p>
            <a:endParaRPr lang="en-US" dirty="0"/>
          </a:p>
          <a:p>
            <a:r>
              <a:rPr lang="en-US" sz="1500" dirty="0"/>
              <a:t>Greater cognitive function</a:t>
            </a:r>
          </a:p>
          <a:p>
            <a:endParaRPr lang="en-US" sz="1500" dirty="0"/>
          </a:p>
          <a:p>
            <a:endParaRPr lang="en-US" sz="1500" dirty="0"/>
          </a:p>
          <a:p>
            <a:r>
              <a:rPr lang="en-US" sz="1500" dirty="0"/>
              <a:t>Own home</a:t>
            </a:r>
          </a:p>
          <a:p>
            <a:endParaRPr lang="en-US" sz="1500" dirty="0"/>
          </a:p>
          <a:p>
            <a:endParaRPr lang="en-US" sz="1500" dirty="0"/>
          </a:p>
          <a:p>
            <a:r>
              <a:rPr lang="en-US" sz="1500" dirty="0"/>
              <a:t>Patients with good pre-fracture mobility</a:t>
            </a:r>
          </a:p>
          <a:p>
            <a:pPr marL="289322"/>
            <a:endParaRPr lang="en-US" sz="1500" dirty="0"/>
          </a:p>
          <a:p>
            <a:pPr marL="289322"/>
            <a:endParaRPr lang="en-US" sz="1500" dirty="0"/>
          </a:p>
          <a:p>
            <a:pPr marL="289322"/>
            <a:endParaRPr lang="en-US" sz="1500" dirty="0"/>
          </a:p>
          <a:p>
            <a:pPr marL="8335"/>
            <a:r>
              <a:rPr lang="en-US" sz="1500" dirty="0"/>
              <a:t>Younger patients</a:t>
            </a:r>
          </a:p>
        </p:txBody>
      </p:sp>
    </p:spTree>
    <p:extLst>
      <p:ext uri="{BB962C8B-B14F-4D97-AF65-F5344CB8AC3E}">
        <p14:creationId xmlns:p14="http://schemas.microsoft.com/office/powerpoint/2010/main" val="3552876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389423" y="951570"/>
            <a:ext cx="6453867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do the following groups of patients recovery better mobility when treated with a nail?</a:t>
            </a:r>
          </a:p>
          <a:p>
            <a:endParaRPr lang="en-US" dirty="0"/>
          </a:p>
          <a:p>
            <a:r>
              <a:rPr lang="en-US" sz="1500" dirty="0"/>
              <a:t>Greater cognitive function</a:t>
            </a:r>
          </a:p>
          <a:p>
            <a:pPr marL="598885" lvl="1" indent="-291704">
              <a:buFont typeface="Wingdings" pitchFamily="2" charset="2"/>
              <a:buChar char="Ø"/>
            </a:pPr>
            <a:r>
              <a:rPr lang="en-US" sz="1500" dirty="0"/>
              <a:t>Facilitates participation in rehabilitation</a:t>
            </a:r>
          </a:p>
          <a:p>
            <a:endParaRPr lang="en-US" sz="1500" dirty="0"/>
          </a:p>
          <a:p>
            <a:r>
              <a:rPr lang="en-US" sz="1500" dirty="0"/>
              <a:t>Own home</a:t>
            </a:r>
          </a:p>
          <a:p>
            <a:endParaRPr lang="en-US" sz="1500" dirty="0"/>
          </a:p>
          <a:p>
            <a:endParaRPr lang="en-US" sz="1500" dirty="0"/>
          </a:p>
          <a:p>
            <a:r>
              <a:rPr lang="en-US" sz="1500" dirty="0"/>
              <a:t>Patients with good pre-fracture mobility</a:t>
            </a:r>
          </a:p>
          <a:p>
            <a:pPr marL="289322"/>
            <a:endParaRPr lang="en-US" sz="1500" dirty="0"/>
          </a:p>
          <a:p>
            <a:pPr marL="289322"/>
            <a:endParaRPr lang="en-US" sz="1500" dirty="0"/>
          </a:p>
          <a:p>
            <a:pPr marL="289322"/>
            <a:endParaRPr lang="en-US" sz="1500" dirty="0"/>
          </a:p>
          <a:p>
            <a:pPr marL="8335"/>
            <a:r>
              <a:rPr lang="en-US" sz="1500" dirty="0"/>
              <a:t>Younger patients</a:t>
            </a:r>
          </a:p>
        </p:txBody>
      </p:sp>
    </p:spTree>
    <p:extLst>
      <p:ext uri="{BB962C8B-B14F-4D97-AF65-F5344CB8AC3E}">
        <p14:creationId xmlns:p14="http://schemas.microsoft.com/office/powerpoint/2010/main" val="1900497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389423" y="951570"/>
            <a:ext cx="6453867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do the following groups of patients recovery better mobility when treated with a nail?</a:t>
            </a:r>
          </a:p>
          <a:p>
            <a:endParaRPr lang="en-US" dirty="0"/>
          </a:p>
          <a:p>
            <a:r>
              <a:rPr lang="en-US" sz="1500" dirty="0"/>
              <a:t>Greater cognitive function</a:t>
            </a:r>
          </a:p>
          <a:p>
            <a:pPr marL="598885" lvl="1" indent="-291704">
              <a:buFont typeface="Wingdings" pitchFamily="2" charset="2"/>
              <a:buChar char="Ø"/>
            </a:pPr>
            <a:r>
              <a:rPr lang="en-US" sz="1500" dirty="0"/>
              <a:t>Facilitates participation in rehabilitation</a:t>
            </a:r>
          </a:p>
          <a:p>
            <a:endParaRPr lang="en-US" sz="1500" dirty="0"/>
          </a:p>
          <a:p>
            <a:r>
              <a:rPr lang="en-US" sz="1500" dirty="0"/>
              <a:t>Own home</a:t>
            </a:r>
          </a:p>
          <a:p>
            <a:pPr marL="606029" indent="-303610">
              <a:buFont typeface="Wingdings" pitchFamily="2" charset="2"/>
              <a:buChar char="Ø"/>
            </a:pPr>
            <a:r>
              <a:rPr lang="en-US" sz="1500" dirty="0"/>
              <a:t>More motivated to remain independent</a:t>
            </a:r>
          </a:p>
          <a:p>
            <a:endParaRPr lang="en-US" sz="1500" dirty="0"/>
          </a:p>
          <a:p>
            <a:r>
              <a:rPr lang="en-US" sz="1500" dirty="0"/>
              <a:t>Patients with good pre-fracture mobility</a:t>
            </a:r>
          </a:p>
          <a:p>
            <a:pPr marL="289322"/>
            <a:endParaRPr lang="en-US" sz="1500" dirty="0"/>
          </a:p>
          <a:p>
            <a:pPr marL="289322"/>
            <a:endParaRPr lang="en-US" sz="1500" dirty="0"/>
          </a:p>
          <a:p>
            <a:pPr marL="289322"/>
            <a:endParaRPr lang="en-US" sz="1500" dirty="0"/>
          </a:p>
          <a:p>
            <a:pPr marL="8335"/>
            <a:r>
              <a:rPr lang="en-US" sz="1500" dirty="0"/>
              <a:t>Younger patients</a:t>
            </a:r>
          </a:p>
        </p:txBody>
      </p:sp>
    </p:spTree>
    <p:extLst>
      <p:ext uri="{BB962C8B-B14F-4D97-AF65-F5344CB8AC3E}">
        <p14:creationId xmlns:p14="http://schemas.microsoft.com/office/powerpoint/2010/main" val="1628833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389423" y="951570"/>
            <a:ext cx="6453867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do the following groups of patients recovery better mobility when treated with a nail?</a:t>
            </a:r>
          </a:p>
          <a:p>
            <a:endParaRPr lang="en-US" dirty="0"/>
          </a:p>
          <a:p>
            <a:r>
              <a:rPr lang="en-US" sz="1500" dirty="0"/>
              <a:t>Greater cognitive function</a:t>
            </a:r>
          </a:p>
          <a:p>
            <a:pPr marL="598885" lvl="1" indent="-291704">
              <a:buFont typeface="Wingdings" pitchFamily="2" charset="2"/>
              <a:buChar char="Ø"/>
            </a:pPr>
            <a:r>
              <a:rPr lang="en-US" sz="1500" dirty="0"/>
              <a:t>Facilitates participation in rehabilitation</a:t>
            </a:r>
          </a:p>
          <a:p>
            <a:endParaRPr lang="en-US" sz="1500" dirty="0"/>
          </a:p>
          <a:p>
            <a:r>
              <a:rPr lang="en-US" sz="1500" dirty="0"/>
              <a:t>Own home</a:t>
            </a:r>
          </a:p>
          <a:p>
            <a:pPr marL="606029" indent="-303610">
              <a:buFont typeface="Wingdings" pitchFamily="2" charset="2"/>
              <a:buChar char="Ø"/>
            </a:pPr>
            <a:r>
              <a:rPr lang="en-US" sz="1500" dirty="0"/>
              <a:t>More motivated to remain independent</a:t>
            </a:r>
          </a:p>
          <a:p>
            <a:endParaRPr lang="en-US" sz="1500" dirty="0"/>
          </a:p>
          <a:p>
            <a:r>
              <a:rPr lang="en-US" sz="1500" dirty="0"/>
              <a:t>Patients with good pre-fracture mobility</a:t>
            </a:r>
          </a:p>
          <a:p>
            <a:pPr marL="540544" indent="-251222">
              <a:buFont typeface="Wingdings" pitchFamily="2" charset="2"/>
              <a:buChar char="Ø"/>
            </a:pPr>
            <a:r>
              <a:rPr lang="en-US" sz="1500" dirty="0"/>
              <a:t>Have the most to lose following hip fracture but also the most to gain following optimal fixation</a:t>
            </a:r>
          </a:p>
          <a:p>
            <a:pPr marL="289322"/>
            <a:endParaRPr lang="en-US" sz="1500" dirty="0"/>
          </a:p>
          <a:p>
            <a:pPr marL="8335"/>
            <a:r>
              <a:rPr lang="en-US" sz="1500" dirty="0"/>
              <a:t>Younger patients</a:t>
            </a:r>
          </a:p>
        </p:txBody>
      </p:sp>
    </p:spTree>
    <p:extLst>
      <p:ext uri="{BB962C8B-B14F-4D97-AF65-F5344CB8AC3E}">
        <p14:creationId xmlns:p14="http://schemas.microsoft.com/office/powerpoint/2010/main" val="3935839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389423" y="951570"/>
            <a:ext cx="64538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do the following groups of patients recovery better mobility when treated with a nail?</a:t>
            </a:r>
          </a:p>
          <a:p>
            <a:endParaRPr lang="en-US" dirty="0"/>
          </a:p>
          <a:p>
            <a:r>
              <a:rPr lang="en-US" sz="1500" dirty="0"/>
              <a:t>Greater cognitive function</a:t>
            </a:r>
          </a:p>
          <a:p>
            <a:pPr marL="598885" lvl="1" indent="-291704">
              <a:buFont typeface="Wingdings" pitchFamily="2" charset="2"/>
              <a:buChar char="Ø"/>
            </a:pPr>
            <a:r>
              <a:rPr lang="en-US" sz="1500" dirty="0"/>
              <a:t>Facilitates participation in rehabilitation</a:t>
            </a:r>
          </a:p>
          <a:p>
            <a:endParaRPr lang="en-US" sz="1500" dirty="0"/>
          </a:p>
          <a:p>
            <a:r>
              <a:rPr lang="en-US" sz="1500" dirty="0"/>
              <a:t>Own home</a:t>
            </a:r>
          </a:p>
          <a:p>
            <a:pPr marL="606029" indent="-303610">
              <a:buFont typeface="Wingdings" pitchFamily="2" charset="2"/>
              <a:buChar char="Ø"/>
            </a:pPr>
            <a:r>
              <a:rPr lang="en-US" sz="1500" dirty="0"/>
              <a:t>More motivated to remain independent</a:t>
            </a:r>
          </a:p>
          <a:p>
            <a:endParaRPr lang="en-US" sz="1500" dirty="0"/>
          </a:p>
          <a:p>
            <a:r>
              <a:rPr lang="en-US" sz="1500" dirty="0"/>
              <a:t>Patients with good pre-fracture mobility</a:t>
            </a:r>
          </a:p>
          <a:p>
            <a:pPr marL="540544" indent="-251222">
              <a:buFont typeface="Wingdings" pitchFamily="2" charset="2"/>
              <a:buChar char="Ø"/>
            </a:pPr>
            <a:r>
              <a:rPr lang="en-US" sz="1500" dirty="0"/>
              <a:t>Have the most to lose following hip fracture but also the most to gain following optimal fixation</a:t>
            </a:r>
          </a:p>
          <a:p>
            <a:pPr marL="289322"/>
            <a:endParaRPr lang="en-US" sz="1500" dirty="0"/>
          </a:p>
          <a:p>
            <a:pPr marL="8335"/>
            <a:r>
              <a:rPr lang="en-US" sz="1500" dirty="0"/>
              <a:t>Younger patients</a:t>
            </a:r>
          </a:p>
          <a:p>
            <a:pPr marL="540544" indent="-251222">
              <a:buFont typeface="Wingdings" pitchFamily="2" charset="2"/>
              <a:buChar char="Ø"/>
            </a:pPr>
            <a:r>
              <a:rPr lang="en-US" sz="1500" dirty="0"/>
              <a:t>Are more likely to share the characteristics of the above </a:t>
            </a:r>
          </a:p>
        </p:txBody>
      </p:sp>
    </p:spTree>
    <p:extLst>
      <p:ext uri="{BB962C8B-B14F-4D97-AF65-F5344CB8AC3E}">
        <p14:creationId xmlns:p14="http://schemas.microsoft.com/office/powerpoint/2010/main" val="2850020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rgbClr val="FF0000"/>
                </a:solidFill>
                <a:cs typeface="Arial" panose="020B0604020202020204" pitchFamily="34" charset="0"/>
              </a:rPr>
              <a:t>Take home message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943650-0938-584C-B134-E2CF6D62571A}"/>
              </a:ext>
            </a:extLst>
          </p:cNvPr>
          <p:cNvSpPr txBox="1"/>
          <p:nvPr/>
        </p:nvSpPr>
        <p:spPr>
          <a:xfrm>
            <a:off x="1389423" y="1450755"/>
            <a:ext cx="6453867" cy="33239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</a:rPr>
              <a:t>Nail fixation of intertrochanteric hip fractures results in greater recovery of mobility for patients:</a:t>
            </a:r>
          </a:p>
          <a:p>
            <a:endParaRPr lang="en-US" sz="2100" dirty="0">
              <a:solidFill>
                <a:srgbClr val="FF0000"/>
              </a:solidFill>
            </a:endParaRPr>
          </a:p>
          <a:p>
            <a:pPr marL="557142" lvl="1" indent="-214313">
              <a:buFont typeface="Wingdings" pitchFamily="2" charset="2"/>
              <a:buChar char="Ø"/>
            </a:pPr>
            <a:r>
              <a:rPr lang="en-US" sz="2100" dirty="0">
                <a:solidFill>
                  <a:srgbClr val="FF0000"/>
                </a:solidFill>
              </a:rPr>
              <a:t> &lt;80 years</a:t>
            </a:r>
          </a:p>
          <a:p>
            <a:pPr lvl="1"/>
            <a:endParaRPr lang="en-US" sz="2100" dirty="0">
              <a:solidFill>
                <a:srgbClr val="FF0000"/>
              </a:solidFill>
            </a:endParaRPr>
          </a:p>
          <a:p>
            <a:pPr marL="557142" lvl="1" indent="-214313">
              <a:buFont typeface="Wingdings" pitchFamily="2" charset="2"/>
              <a:buChar char="Ø"/>
            </a:pPr>
            <a:r>
              <a:rPr lang="en-US" sz="2100" dirty="0">
                <a:solidFill>
                  <a:srgbClr val="FF0000"/>
                </a:solidFill>
              </a:rPr>
              <a:t> Greater cognitive function (AMTS≥7)</a:t>
            </a:r>
          </a:p>
          <a:p>
            <a:pPr marL="557142" lvl="1" indent="-214313">
              <a:buFont typeface="Wingdings" pitchFamily="2" charset="2"/>
              <a:buChar char="Ø"/>
            </a:pPr>
            <a:endParaRPr lang="en-US" sz="2100" dirty="0">
              <a:solidFill>
                <a:srgbClr val="FF0000"/>
              </a:solidFill>
            </a:endParaRPr>
          </a:p>
          <a:p>
            <a:pPr marL="557142" lvl="1" indent="-214313">
              <a:buFont typeface="Wingdings" pitchFamily="2" charset="2"/>
              <a:buChar char="Ø"/>
            </a:pPr>
            <a:r>
              <a:rPr lang="en-GB" sz="2100" dirty="0">
                <a:solidFill>
                  <a:srgbClr val="FF0000"/>
                </a:solidFill>
              </a:rPr>
              <a:t> Good pre-fracture (mobility score ≥7)</a:t>
            </a:r>
          </a:p>
          <a:p>
            <a:pPr marL="557142" lvl="1" indent="-214313">
              <a:buFont typeface="Wingdings" pitchFamily="2" charset="2"/>
              <a:buChar char="Ø"/>
            </a:pPr>
            <a:endParaRPr lang="en-GB" sz="2100" dirty="0">
              <a:solidFill>
                <a:srgbClr val="FF0000"/>
              </a:solidFill>
            </a:endParaRPr>
          </a:p>
          <a:p>
            <a:pPr marL="557142" lvl="1" indent="-214313">
              <a:buFont typeface="Wingdings" pitchFamily="2" charset="2"/>
              <a:buChar char="Ø"/>
            </a:pPr>
            <a:r>
              <a:rPr lang="en-GB" sz="2100" dirty="0">
                <a:solidFill>
                  <a:srgbClr val="FF0000"/>
                </a:solidFill>
              </a:rPr>
              <a:t> Own home</a:t>
            </a:r>
          </a:p>
        </p:txBody>
      </p:sp>
    </p:spTree>
    <p:extLst>
      <p:ext uri="{BB962C8B-B14F-4D97-AF65-F5344CB8AC3E}">
        <p14:creationId xmlns:p14="http://schemas.microsoft.com/office/powerpoint/2010/main" val="3493856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6F73D3-9240-8249-A057-F6FCCDBEB39F}"/>
              </a:ext>
            </a:extLst>
          </p:cNvPr>
          <p:cNvSpPr txBox="1"/>
          <p:nvPr/>
        </p:nvSpPr>
        <p:spPr>
          <a:xfrm>
            <a:off x="1389424" y="965915"/>
            <a:ext cx="6379757" cy="439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AutoNum type="arabicPlain"/>
            </a:pPr>
            <a:r>
              <a:rPr lang="en-US" sz="1050" dirty="0" err="1"/>
              <a:t>Queally</a:t>
            </a:r>
            <a:r>
              <a:rPr lang="en-US" sz="1050" dirty="0"/>
              <a:t> JM, Harris E, </a:t>
            </a:r>
            <a:r>
              <a:rPr lang="en-US" sz="1050" dirty="0" err="1"/>
              <a:t>Handoll</a:t>
            </a:r>
            <a:r>
              <a:rPr lang="en-US" sz="1050" dirty="0"/>
              <a:t> HH, </a:t>
            </a:r>
            <a:r>
              <a:rPr lang="en-US" sz="1050" i="1" dirty="0"/>
              <a:t>et al.</a:t>
            </a:r>
            <a:r>
              <a:rPr lang="en-US" sz="1050" dirty="0"/>
              <a:t> Intramedullary nails for extracapsular hip fractures in adults. </a:t>
            </a:r>
            <a:r>
              <a:rPr lang="en-US" sz="1050" i="1" dirty="0"/>
              <a:t>Cochrane Database </a:t>
            </a:r>
            <a:r>
              <a:rPr lang="en-US" sz="1050" i="1" dirty="0" err="1"/>
              <a:t>Syst</a:t>
            </a:r>
            <a:r>
              <a:rPr lang="en-US" sz="1050" i="1" dirty="0"/>
              <a:t> Rev</a:t>
            </a:r>
            <a:r>
              <a:rPr lang="en-US" sz="1050" dirty="0"/>
              <a:t> 2014;:CD004961.</a:t>
            </a:r>
          </a:p>
          <a:p>
            <a:pPr marL="257175" indent="-257175">
              <a:buAutoNum type="arabicPlain"/>
            </a:pPr>
            <a:endParaRPr lang="en-GB" sz="1050" dirty="0"/>
          </a:p>
          <a:p>
            <a:pPr marL="257175" indent="-257175">
              <a:buAutoNum type="arabicPlain" startAt="2"/>
            </a:pPr>
            <a:r>
              <a:rPr lang="en-US" sz="1050" dirty="0"/>
              <a:t>Bhandari M, </a:t>
            </a:r>
            <a:r>
              <a:rPr lang="en-US" sz="1050" dirty="0" err="1"/>
              <a:t>Schemitsch</a:t>
            </a:r>
            <a:r>
              <a:rPr lang="en-US" sz="1050" dirty="0"/>
              <a:t> E, </a:t>
            </a:r>
            <a:r>
              <a:rPr lang="en-US" sz="1050" dirty="0" err="1"/>
              <a:t>Jönsson</a:t>
            </a:r>
            <a:r>
              <a:rPr lang="en-US" sz="1050" dirty="0"/>
              <a:t> A, </a:t>
            </a:r>
            <a:r>
              <a:rPr lang="en-US" sz="1050" i="1" dirty="0"/>
              <a:t>et al.</a:t>
            </a:r>
            <a:r>
              <a:rPr lang="en-US" sz="1050" dirty="0"/>
              <a:t> Gamma Nails Revisited: Gamma Nails Versus Compression Hip Screws in the Management of Intertrochanteric Fractures of the Hip: A Meta-Analysis. </a:t>
            </a:r>
            <a:r>
              <a:rPr lang="en-US" sz="1050" i="1" dirty="0"/>
              <a:t>J </a:t>
            </a:r>
            <a:r>
              <a:rPr lang="en-US" sz="1050" i="1" dirty="0" err="1"/>
              <a:t>Orthop</a:t>
            </a:r>
            <a:r>
              <a:rPr lang="en-US" sz="1050" i="1" dirty="0"/>
              <a:t> Trauma</a:t>
            </a:r>
            <a:r>
              <a:rPr lang="en-US" sz="1050" dirty="0"/>
              <a:t> 2009;</a:t>
            </a:r>
            <a:r>
              <a:rPr lang="en-US" sz="1050" b="1" dirty="0"/>
              <a:t>23</a:t>
            </a:r>
            <a:r>
              <a:rPr lang="en-US" sz="1050" dirty="0"/>
              <a:t>:460–4.</a:t>
            </a:r>
          </a:p>
          <a:p>
            <a:pPr marL="257175" indent="-257175">
              <a:buAutoNum type="arabicPlain" startAt="2"/>
            </a:pPr>
            <a:endParaRPr lang="en-GB" sz="1050" dirty="0"/>
          </a:p>
          <a:p>
            <a:pPr marL="257175" indent="-257175">
              <a:buAutoNum type="arabicPlain" startAt="3"/>
            </a:pPr>
            <a:r>
              <a:rPr lang="en-US" sz="1050" dirty="0"/>
              <a:t>Parker MJ. Sliding hip screw versus intramedullary nail for trochanteric hip fractures; a </a:t>
            </a:r>
            <a:r>
              <a:rPr lang="en-US" sz="1050" dirty="0" err="1"/>
              <a:t>randomised</a:t>
            </a:r>
            <a:r>
              <a:rPr lang="en-US" sz="1050" dirty="0"/>
              <a:t> trial of 1000 patients with presentation of results related to fracture stability. </a:t>
            </a:r>
            <a:r>
              <a:rPr lang="en-US" sz="1050" i="1" dirty="0"/>
              <a:t>Injury</a:t>
            </a:r>
            <a:r>
              <a:rPr lang="en-US" sz="1050" dirty="0"/>
              <a:t> 2017;</a:t>
            </a:r>
            <a:r>
              <a:rPr lang="en-US" sz="1050" b="1" dirty="0"/>
              <a:t>48</a:t>
            </a:r>
            <a:r>
              <a:rPr lang="en-US" sz="1050" dirty="0"/>
              <a:t>:2762–7.</a:t>
            </a:r>
          </a:p>
          <a:p>
            <a:pPr marL="257175" indent="-257175">
              <a:buAutoNum type="arabicPlain" startAt="3"/>
            </a:pPr>
            <a:endParaRPr lang="en-GB" sz="1050" dirty="0"/>
          </a:p>
          <a:p>
            <a:pPr marL="257175" indent="-257175">
              <a:buAutoNum type="arabicPlain" startAt="4"/>
            </a:pPr>
            <a:r>
              <a:rPr lang="en-US" sz="1050" dirty="0"/>
              <a:t>Parker MJ, Palmer CR. A new mobility score for predicting mortality after hip fracture. </a:t>
            </a:r>
            <a:r>
              <a:rPr lang="en-US" sz="1050" i="1" dirty="0"/>
              <a:t>J Bone Joint </a:t>
            </a:r>
            <a:r>
              <a:rPr lang="en-US" sz="1050" i="1" dirty="0" err="1"/>
              <a:t>Surg</a:t>
            </a:r>
            <a:r>
              <a:rPr lang="en-US" sz="1050" i="1" dirty="0"/>
              <a:t> Br</a:t>
            </a:r>
            <a:r>
              <a:rPr lang="en-US" sz="1050" dirty="0"/>
              <a:t> 1993;</a:t>
            </a:r>
            <a:r>
              <a:rPr lang="en-US" sz="1050" b="1" dirty="0"/>
              <a:t>75</a:t>
            </a:r>
            <a:r>
              <a:rPr lang="en-US" sz="1050" dirty="0"/>
              <a:t>:797–8.</a:t>
            </a:r>
          </a:p>
          <a:p>
            <a:pPr marL="257175" indent="-257175">
              <a:buAutoNum type="arabicPlain" startAt="4"/>
            </a:pPr>
            <a:endParaRPr lang="en-GB" sz="1050" dirty="0"/>
          </a:p>
          <a:p>
            <a:pPr marL="257175" indent="-257175">
              <a:buAutoNum type="arabicPlain" startAt="5"/>
            </a:pPr>
            <a:r>
              <a:rPr lang="en-US" sz="1050" dirty="0" err="1"/>
              <a:t>Reindl</a:t>
            </a:r>
            <a:r>
              <a:rPr lang="en-US" sz="1050" dirty="0"/>
              <a:t> R, Harvey EJ, Berry GK, </a:t>
            </a:r>
            <a:r>
              <a:rPr lang="en-US" sz="1050" i="1" dirty="0"/>
              <a:t>et al.</a:t>
            </a:r>
            <a:r>
              <a:rPr lang="en-US" sz="1050" dirty="0"/>
              <a:t> Intramedullary Versus Extramedullary Fixation for Unstable Intertrochanteric Fractures. </a:t>
            </a:r>
            <a:r>
              <a:rPr lang="en-US" sz="1050" i="1" dirty="0"/>
              <a:t>J Bone </a:t>
            </a:r>
            <a:r>
              <a:rPr lang="en-US" sz="1050" i="1" dirty="0" err="1"/>
              <a:t>Jt</a:t>
            </a:r>
            <a:r>
              <a:rPr lang="en-US" sz="1050" i="1" dirty="0"/>
              <a:t> Surgery-American Vol</a:t>
            </a:r>
            <a:r>
              <a:rPr lang="en-US" sz="1050" dirty="0"/>
              <a:t> 2015;</a:t>
            </a:r>
            <a:r>
              <a:rPr lang="en-US" sz="1050" b="1" dirty="0"/>
              <a:t>97</a:t>
            </a:r>
            <a:r>
              <a:rPr lang="en-US" sz="1050" dirty="0"/>
              <a:t>:1905–12.</a:t>
            </a:r>
          </a:p>
          <a:p>
            <a:pPr marL="257175" indent="-257175">
              <a:buAutoNum type="arabicPlain" startAt="5"/>
            </a:pPr>
            <a:endParaRPr lang="en-GB" sz="1050" dirty="0"/>
          </a:p>
          <a:p>
            <a:pPr marL="257175" indent="-257175">
              <a:buAutoNum type="arabicPlain" startAt="6"/>
            </a:pPr>
            <a:r>
              <a:rPr lang="en-US" sz="1050" dirty="0"/>
              <a:t>Kristensen MT, Foss NB, </a:t>
            </a:r>
            <a:r>
              <a:rPr lang="en-US" sz="1050" dirty="0" err="1"/>
              <a:t>Ekdahl</a:t>
            </a:r>
            <a:r>
              <a:rPr lang="en-US" sz="1050" dirty="0"/>
              <a:t> C, </a:t>
            </a:r>
            <a:r>
              <a:rPr lang="en-US" sz="1050" i="1" dirty="0"/>
              <a:t>et al.</a:t>
            </a:r>
            <a:r>
              <a:rPr lang="en-US" sz="1050" dirty="0"/>
              <a:t> </a:t>
            </a:r>
            <a:r>
              <a:rPr lang="en-US" sz="1050" dirty="0" err="1"/>
              <a:t>Prefracture</a:t>
            </a:r>
            <a:r>
              <a:rPr lang="en-US" sz="1050" dirty="0"/>
              <a:t> functional level evaluated by the New Mobility Score predicts in-hospital outcome after hip fracture surgery. </a:t>
            </a:r>
            <a:r>
              <a:rPr lang="en-US" sz="1050" i="1" dirty="0"/>
              <a:t>Acta </a:t>
            </a:r>
            <a:r>
              <a:rPr lang="en-US" sz="1050" i="1" dirty="0" err="1"/>
              <a:t>Orthop</a:t>
            </a:r>
            <a:r>
              <a:rPr lang="en-US" sz="1050" dirty="0"/>
              <a:t> 2010;</a:t>
            </a:r>
            <a:r>
              <a:rPr lang="en-US" sz="1050" b="1" dirty="0"/>
              <a:t>81</a:t>
            </a:r>
            <a:r>
              <a:rPr lang="en-US" sz="1050" dirty="0"/>
              <a:t>:296–302.</a:t>
            </a:r>
          </a:p>
          <a:p>
            <a:pPr marL="257175" indent="-257175">
              <a:buAutoNum type="arabicPlain" startAt="6"/>
            </a:pPr>
            <a:endParaRPr lang="en-US" sz="1050" dirty="0"/>
          </a:p>
          <a:p>
            <a:pPr marL="257175" indent="-257175">
              <a:buAutoNum type="arabicPlain" startAt="6"/>
            </a:pPr>
            <a:r>
              <a:rPr lang="en-US" sz="1050" dirty="0"/>
              <a:t>Whitehouse MR, </a:t>
            </a:r>
            <a:r>
              <a:rPr lang="en-US" sz="1050" dirty="0" err="1"/>
              <a:t>Berstock</a:t>
            </a:r>
            <a:r>
              <a:rPr lang="en-US" sz="1050" dirty="0"/>
              <a:t> JR, Kelly MB, </a:t>
            </a:r>
            <a:r>
              <a:rPr lang="en-US" sz="1050" i="1" dirty="0"/>
              <a:t>et al.</a:t>
            </a:r>
            <a:r>
              <a:rPr lang="en-US" sz="1050" dirty="0"/>
              <a:t> Higher 30-day mortality associated with the use of intramedullary nails compared with sliding hip screws for the treatment of trochanteric hip fractures. </a:t>
            </a:r>
            <a:r>
              <a:rPr lang="en-US" sz="1050" i="1" dirty="0"/>
              <a:t>Bone Joint J</a:t>
            </a:r>
            <a:r>
              <a:rPr lang="en-US" sz="1050" dirty="0"/>
              <a:t> 2019;</a:t>
            </a:r>
            <a:r>
              <a:rPr lang="en-US" sz="1050" b="1" dirty="0"/>
              <a:t>101</a:t>
            </a:r>
            <a:r>
              <a:rPr lang="en-US" sz="1050" dirty="0"/>
              <a:t>–</a:t>
            </a:r>
            <a:r>
              <a:rPr lang="en-US" sz="1050" b="1" dirty="0"/>
              <a:t>B</a:t>
            </a:r>
            <a:r>
              <a:rPr lang="en-US" sz="1050" dirty="0"/>
              <a:t>:83–91.</a:t>
            </a:r>
          </a:p>
          <a:p>
            <a:pPr marL="257175" indent="-257175">
              <a:buAutoNum type="arabicPlain" startAt="6"/>
            </a:pPr>
            <a:endParaRPr lang="en-US" sz="1050" dirty="0"/>
          </a:p>
          <a:p>
            <a:pPr marL="257175" indent="-257175">
              <a:buFontTx/>
              <a:buAutoNum type="arabicPlain" startAt="6"/>
            </a:pPr>
            <a:r>
              <a:rPr lang="en-US" sz="1050" dirty="0"/>
              <a:t>[8] Lawrence TM, White CT, </a:t>
            </a:r>
            <a:r>
              <a:rPr lang="en-US" sz="1050" dirty="0" err="1"/>
              <a:t>Wenn</a:t>
            </a:r>
            <a:r>
              <a:rPr lang="en-US" sz="1050" dirty="0"/>
              <a:t> R, </a:t>
            </a:r>
            <a:r>
              <a:rPr lang="en-US" sz="1050" i="1" dirty="0"/>
              <a:t>et al.</a:t>
            </a:r>
            <a:r>
              <a:rPr lang="en-US" sz="1050" dirty="0"/>
              <a:t> The current hospital costs of treating hip fractures. </a:t>
            </a:r>
            <a:r>
              <a:rPr lang="en-US" sz="1050" i="1" dirty="0"/>
              <a:t>Injury</a:t>
            </a:r>
            <a:r>
              <a:rPr lang="en-US" sz="1050" dirty="0"/>
              <a:t> 2005;</a:t>
            </a:r>
            <a:r>
              <a:rPr lang="en-US" sz="1050" b="1" dirty="0"/>
              <a:t>36</a:t>
            </a:r>
            <a:r>
              <a:rPr lang="en-US" sz="1050" dirty="0"/>
              <a:t>:88–91.</a:t>
            </a:r>
          </a:p>
          <a:p>
            <a:pPr marL="171450" indent="-171450">
              <a:buAutoNum type="arabicPlain" startAt="8"/>
            </a:pPr>
            <a:endParaRPr lang="en-GB" sz="825" dirty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48454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23478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64202" y="380043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0F5194-A688-FF4B-8CDE-DEA7355F9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9" y="1209335"/>
            <a:ext cx="2664295" cy="27305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7353C4-6596-DF49-B12E-DA2629A122CA}"/>
              </a:ext>
            </a:extLst>
          </p:cNvPr>
          <p:cNvSpPr txBox="1"/>
          <p:nvPr/>
        </p:nvSpPr>
        <p:spPr>
          <a:xfrm>
            <a:off x="5436096" y="4443958"/>
            <a:ext cx="2282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james.gill@cantab.net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091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B0AC744-2990-7F4C-BF9A-B32A78513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707" y="349967"/>
            <a:ext cx="4070771" cy="42262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2A2E10-5670-B54D-B01C-FAA9233A18D1}"/>
              </a:ext>
            </a:extLst>
          </p:cNvPr>
          <p:cNvSpPr txBox="1"/>
          <p:nvPr/>
        </p:nvSpPr>
        <p:spPr>
          <a:xfrm>
            <a:off x="1527971" y="519522"/>
            <a:ext cx="19134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Tendency for better mobility with nail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D17225-8EB8-564A-8811-ECC6027282E4}"/>
              </a:ext>
            </a:extLst>
          </p:cNvPr>
          <p:cNvSpPr txBox="1"/>
          <p:nvPr/>
        </p:nvSpPr>
        <p:spPr>
          <a:xfrm>
            <a:off x="1527972" y="4576237"/>
            <a:ext cx="6230383" cy="33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/>
              <a:t>[2] Parker MJ. Sliding hip screw versus intramedullary nail for trochanteric hip fractures; a </a:t>
            </a:r>
            <a:r>
              <a:rPr lang="en-US" sz="788" dirty="0" err="1"/>
              <a:t>randomised</a:t>
            </a:r>
            <a:r>
              <a:rPr lang="en-US" sz="788" dirty="0"/>
              <a:t> trial of 1000 patients with presentation of results related to fracture stability. </a:t>
            </a:r>
            <a:r>
              <a:rPr lang="en-US" sz="788" i="1" dirty="0"/>
              <a:t>Injury</a:t>
            </a:r>
            <a:r>
              <a:rPr lang="en-US" sz="788" dirty="0"/>
              <a:t> 2017;</a:t>
            </a:r>
            <a:r>
              <a:rPr lang="en-US" sz="788" b="1" dirty="0"/>
              <a:t>48</a:t>
            </a:r>
            <a:r>
              <a:rPr lang="en-US" sz="788" dirty="0"/>
              <a:t>:2762–7.</a:t>
            </a:r>
            <a:endParaRPr lang="en-GB" sz="788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CBB0D2-82EA-B54E-AE03-B20DF6C869EB}"/>
              </a:ext>
            </a:extLst>
          </p:cNvPr>
          <p:cNvSpPr/>
          <p:nvPr/>
        </p:nvSpPr>
        <p:spPr>
          <a:xfrm rot="16200000">
            <a:off x="2021023" y="2270297"/>
            <a:ext cx="322395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0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GB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Difference between pre-fracture and post-fracture mobility score</a:t>
            </a:r>
          </a:p>
        </p:txBody>
      </p:sp>
    </p:spTree>
    <p:extLst>
      <p:ext uri="{BB962C8B-B14F-4D97-AF65-F5344CB8AC3E}">
        <p14:creationId xmlns:p14="http://schemas.microsoft.com/office/powerpoint/2010/main" val="3230337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Questions: Mobility Score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F330BCC-4DDD-064A-B1B9-18C778C2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669794"/>
              </p:ext>
            </p:extLst>
          </p:nvPr>
        </p:nvGraphicFramePr>
        <p:xfrm>
          <a:off x="1530214" y="1714978"/>
          <a:ext cx="6176378" cy="2371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9713">
                  <a:extLst>
                    <a:ext uri="{9D8B030D-6E8A-4147-A177-3AD203B41FA5}">
                      <a16:colId xmlns:a16="http://schemas.microsoft.com/office/drawing/2014/main" val="2516378925"/>
                    </a:ext>
                  </a:extLst>
                </a:gridCol>
                <a:gridCol w="972977">
                  <a:extLst>
                    <a:ext uri="{9D8B030D-6E8A-4147-A177-3AD203B41FA5}">
                      <a16:colId xmlns:a16="http://schemas.microsoft.com/office/drawing/2014/main" val="1676300597"/>
                    </a:ext>
                  </a:extLst>
                </a:gridCol>
                <a:gridCol w="973664">
                  <a:extLst>
                    <a:ext uri="{9D8B030D-6E8A-4147-A177-3AD203B41FA5}">
                      <a16:colId xmlns:a16="http://schemas.microsoft.com/office/drawing/2014/main" val="2464906534"/>
                    </a:ext>
                  </a:extLst>
                </a:gridCol>
                <a:gridCol w="1163864">
                  <a:extLst>
                    <a:ext uri="{9D8B030D-6E8A-4147-A177-3AD203B41FA5}">
                      <a16:colId xmlns:a16="http://schemas.microsoft.com/office/drawing/2014/main" val="2577997944"/>
                    </a:ext>
                  </a:extLst>
                </a:gridCol>
                <a:gridCol w="876160">
                  <a:extLst>
                    <a:ext uri="{9D8B030D-6E8A-4147-A177-3AD203B41FA5}">
                      <a16:colId xmlns:a16="http://schemas.microsoft.com/office/drawing/2014/main" val="2199217244"/>
                    </a:ext>
                  </a:extLst>
                </a:gridCol>
              </a:tblGrid>
              <a:tr h="5176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Mobility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 difficulty and no aid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With a walking aid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With help from another person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Not at all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510152"/>
                  </a:ext>
                </a:extLst>
              </a:tr>
              <a:tr h="517685">
                <a:tc>
                  <a:txBody>
                    <a:bodyPr/>
                    <a:lstStyle/>
                    <a:p>
                      <a:pPr marR="448310" algn="l">
                        <a:spcAft>
                          <a:spcPts val="0"/>
                        </a:spcAft>
                        <a:tabLst>
                          <a:tab pos="5543550" algn="l"/>
                        </a:tabLst>
                      </a:pPr>
                      <a:r>
                        <a:rPr lang="en-US" sz="1400">
                          <a:effectLst/>
                        </a:rPr>
                        <a:t>Able to get about the house (indoor walking)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19092"/>
                  </a:ext>
                </a:extLst>
              </a:tr>
              <a:tr h="5176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Able to get out of the house (outdoor walking)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793021"/>
                  </a:ext>
                </a:extLst>
              </a:tr>
              <a:tr h="4824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Able to go shopping (walking during shopping)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44309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96449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FB5E7F6-4B16-F34B-AFCA-EFA375043835}"/>
              </a:ext>
            </a:extLst>
          </p:cNvPr>
          <p:cNvSpPr txBox="1"/>
          <p:nvPr/>
        </p:nvSpPr>
        <p:spPr>
          <a:xfrm>
            <a:off x="1473526" y="4651026"/>
            <a:ext cx="6245651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[3] Parker MJ, Palmer CR. A new mobility score for predicting mortality after hip fracture. </a:t>
            </a:r>
            <a:r>
              <a:rPr lang="en-US" sz="825" i="1" dirty="0"/>
              <a:t>J Bone Joint </a:t>
            </a:r>
            <a:r>
              <a:rPr lang="en-US" sz="825" i="1" dirty="0" err="1"/>
              <a:t>Surg</a:t>
            </a:r>
            <a:r>
              <a:rPr lang="en-US" sz="825" i="1" dirty="0"/>
              <a:t> Br</a:t>
            </a:r>
            <a:r>
              <a:rPr lang="en-US" sz="825" dirty="0"/>
              <a:t> 1993;</a:t>
            </a:r>
            <a:r>
              <a:rPr lang="en-US" sz="825" b="1" dirty="0"/>
              <a:t>75</a:t>
            </a:r>
            <a:r>
              <a:rPr lang="en-US" sz="825" dirty="0"/>
              <a:t>:797–8.</a:t>
            </a:r>
            <a:endParaRPr lang="en-GB" sz="825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6C7EB386-DCCC-C346-A8DA-A2CE3FA5BFCB}"/>
              </a:ext>
            </a:extLst>
          </p:cNvPr>
          <p:cNvSpPr/>
          <p:nvPr/>
        </p:nvSpPr>
        <p:spPr>
          <a:xfrm>
            <a:off x="3788229" y="2285200"/>
            <a:ext cx="1721498" cy="1633658"/>
          </a:xfrm>
          <a:custGeom>
            <a:avLst/>
            <a:gdLst>
              <a:gd name="connsiteX0" fmla="*/ 1324947 w 2295331"/>
              <a:gd name="connsiteY0" fmla="*/ 2140888 h 2178211"/>
              <a:gd name="connsiteX1" fmla="*/ 1231641 w 2295331"/>
              <a:gd name="connsiteY1" fmla="*/ 2159550 h 2178211"/>
              <a:gd name="connsiteX2" fmla="*/ 1119674 w 2295331"/>
              <a:gd name="connsiteY2" fmla="*/ 2122227 h 2178211"/>
              <a:gd name="connsiteX3" fmla="*/ 914400 w 2295331"/>
              <a:gd name="connsiteY3" fmla="*/ 2084905 h 2178211"/>
              <a:gd name="connsiteX4" fmla="*/ 559837 w 2295331"/>
              <a:gd name="connsiteY4" fmla="*/ 2066244 h 2178211"/>
              <a:gd name="connsiteX5" fmla="*/ 447870 w 2295331"/>
              <a:gd name="connsiteY5" fmla="*/ 2028921 h 2178211"/>
              <a:gd name="connsiteX6" fmla="*/ 373225 w 2295331"/>
              <a:gd name="connsiteY6" fmla="*/ 1954276 h 2178211"/>
              <a:gd name="connsiteX7" fmla="*/ 279919 w 2295331"/>
              <a:gd name="connsiteY7" fmla="*/ 1879631 h 2178211"/>
              <a:gd name="connsiteX8" fmla="*/ 261258 w 2295331"/>
              <a:gd name="connsiteY8" fmla="*/ 1823648 h 2178211"/>
              <a:gd name="connsiteX9" fmla="*/ 205274 w 2295331"/>
              <a:gd name="connsiteY9" fmla="*/ 1804986 h 2178211"/>
              <a:gd name="connsiteX10" fmla="*/ 167951 w 2295331"/>
              <a:gd name="connsiteY10" fmla="*/ 1693019 h 2178211"/>
              <a:gd name="connsiteX11" fmla="*/ 149290 w 2295331"/>
              <a:gd name="connsiteY11" fmla="*/ 1637035 h 2178211"/>
              <a:gd name="connsiteX12" fmla="*/ 130629 w 2295331"/>
              <a:gd name="connsiteY12" fmla="*/ 1581052 h 2178211"/>
              <a:gd name="connsiteX13" fmla="*/ 111968 w 2295331"/>
              <a:gd name="connsiteY13" fmla="*/ 1487746 h 2178211"/>
              <a:gd name="connsiteX14" fmla="*/ 93307 w 2295331"/>
              <a:gd name="connsiteY14" fmla="*/ 1431762 h 2178211"/>
              <a:gd name="connsiteX15" fmla="*/ 74645 w 2295331"/>
              <a:gd name="connsiteY15" fmla="*/ 1357117 h 2178211"/>
              <a:gd name="connsiteX16" fmla="*/ 37323 w 2295331"/>
              <a:gd name="connsiteY16" fmla="*/ 1245150 h 2178211"/>
              <a:gd name="connsiteX17" fmla="*/ 0 w 2295331"/>
              <a:gd name="connsiteY17" fmla="*/ 1039876 h 2178211"/>
              <a:gd name="connsiteX18" fmla="*/ 18662 w 2295331"/>
              <a:gd name="connsiteY18" fmla="*/ 517362 h 2178211"/>
              <a:gd name="connsiteX19" fmla="*/ 74645 w 2295331"/>
              <a:gd name="connsiteY19" fmla="*/ 274766 h 2178211"/>
              <a:gd name="connsiteX20" fmla="*/ 186613 w 2295331"/>
              <a:gd name="connsiteY20" fmla="*/ 162799 h 2178211"/>
              <a:gd name="connsiteX21" fmla="*/ 223935 w 2295331"/>
              <a:gd name="connsiteY21" fmla="*/ 125476 h 2178211"/>
              <a:gd name="connsiteX22" fmla="*/ 335902 w 2295331"/>
              <a:gd name="connsiteY22" fmla="*/ 88154 h 2178211"/>
              <a:gd name="connsiteX23" fmla="*/ 391886 w 2295331"/>
              <a:gd name="connsiteY23" fmla="*/ 69492 h 2178211"/>
              <a:gd name="connsiteX24" fmla="*/ 1026368 w 2295331"/>
              <a:gd name="connsiteY24" fmla="*/ 32170 h 2178211"/>
              <a:gd name="connsiteX25" fmla="*/ 1791478 w 2295331"/>
              <a:gd name="connsiteY25" fmla="*/ 32170 h 2178211"/>
              <a:gd name="connsiteX26" fmla="*/ 1847462 w 2295331"/>
              <a:gd name="connsiteY26" fmla="*/ 50831 h 2178211"/>
              <a:gd name="connsiteX27" fmla="*/ 1978090 w 2295331"/>
              <a:gd name="connsiteY27" fmla="*/ 162799 h 2178211"/>
              <a:gd name="connsiteX28" fmla="*/ 2052735 w 2295331"/>
              <a:gd name="connsiteY28" fmla="*/ 256105 h 2178211"/>
              <a:gd name="connsiteX29" fmla="*/ 2090058 w 2295331"/>
              <a:gd name="connsiteY29" fmla="*/ 386733 h 2178211"/>
              <a:gd name="connsiteX30" fmla="*/ 2146041 w 2295331"/>
              <a:gd name="connsiteY30" fmla="*/ 647990 h 2178211"/>
              <a:gd name="connsiteX31" fmla="*/ 2164702 w 2295331"/>
              <a:gd name="connsiteY31" fmla="*/ 703974 h 2178211"/>
              <a:gd name="connsiteX32" fmla="*/ 2220686 w 2295331"/>
              <a:gd name="connsiteY32" fmla="*/ 927909 h 2178211"/>
              <a:gd name="connsiteX33" fmla="*/ 2239347 w 2295331"/>
              <a:gd name="connsiteY33" fmla="*/ 1002554 h 2178211"/>
              <a:gd name="connsiteX34" fmla="*/ 2258009 w 2295331"/>
              <a:gd name="connsiteY34" fmla="*/ 1077199 h 2178211"/>
              <a:gd name="connsiteX35" fmla="*/ 2295331 w 2295331"/>
              <a:gd name="connsiteY35" fmla="*/ 1319795 h 2178211"/>
              <a:gd name="connsiteX36" fmla="*/ 2276670 w 2295331"/>
              <a:gd name="connsiteY36" fmla="*/ 1711680 h 2178211"/>
              <a:gd name="connsiteX37" fmla="*/ 2239347 w 2295331"/>
              <a:gd name="connsiteY37" fmla="*/ 1749003 h 2178211"/>
              <a:gd name="connsiteX38" fmla="*/ 2202025 w 2295331"/>
              <a:gd name="connsiteY38" fmla="*/ 1804986 h 2178211"/>
              <a:gd name="connsiteX39" fmla="*/ 2108719 w 2295331"/>
              <a:gd name="connsiteY39" fmla="*/ 1879631 h 2178211"/>
              <a:gd name="connsiteX40" fmla="*/ 2015413 w 2295331"/>
              <a:gd name="connsiteY40" fmla="*/ 1972937 h 2178211"/>
              <a:gd name="connsiteX41" fmla="*/ 1922107 w 2295331"/>
              <a:gd name="connsiteY41" fmla="*/ 2047582 h 2178211"/>
              <a:gd name="connsiteX42" fmla="*/ 1884784 w 2295331"/>
              <a:gd name="connsiteY42" fmla="*/ 2084905 h 2178211"/>
              <a:gd name="connsiteX43" fmla="*/ 1772817 w 2295331"/>
              <a:gd name="connsiteY43" fmla="*/ 2122227 h 2178211"/>
              <a:gd name="connsiteX44" fmla="*/ 1716833 w 2295331"/>
              <a:gd name="connsiteY44" fmla="*/ 2140888 h 2178211"/>
              <a:gd name="connsiteX45" fmla="*/ 1679511 w 2295331"/>
              <a:gd name="connsiteY45" fmla="*/ 2178211 h 2178211"/>
              <a:gd name="connsiteX46" fmla="*/ 1362270 w 2295331"/>
              <a:gd name="connsiteY46" fmla="*/ 2159550 h 2178211"/>
              <a:gd name="connsiteX47" fmla="*/ 1324947 w 2295331"/>
              <a:gd name="connsiteY47" fmla="*/ 2140888 h 2178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295331" h="2178211">
                <a:moveTo>
                  <a:pt x="1324947" y="2140888"/>
                </a:moveTo>
                <a:cubicBezTo>
                  <a:pt x="1303176" y="2140888"/>
                  <a:pt x="1263229" y="2162422"/>
                  <a:pt x="1231641" y="2159550"/>
                </a:cubicBezTo>
                <a:cubicBezTo>
                  <a:pt x="1192461" y="2155988"/>
                  <a:pt x="1158251" y="2129942"/>
                  <a:pt x="1119674" y="2122227"/>
                </a:cubicBezTo>
                <a:cubicBezTo>
                  <a:pt x="1075993" y="2113491"/>
                  <a:pt x="954194" y="2088088"/>
                  <a:pt x="914400" y="2084905"/>
                </a:cubicBezTo>
                <a:cubicBezTo>
                  <a:pt x="796426" y="2075467"/>
                  <a:pt x="678025" y="2072464"/>
                  <a:pt x="559837" y="2066244"/>
                </a:cubicBezTo>
                <a:cubicBezTo>
                  <a:pt x="522515" y="2053803"/>
                  <a:pt x="475688" y="2056739"/>
                  <a:pt x="447870" y="2028921"/>
                </a:cubicBezTo>
                <a:cubicBezTo>
                  <a:pt x="422988" y="2004039"/>
                  <a:pt x="402503" y="1973795"/>
                  <a:pt x="373225" y="1954276"/>
                </a:cubicBezTo>
                <a:cubicBezTo>
                  <a:pt x="302602" y="1907195"/>
                  <a:pt x="333100" y="1932813"/>
                  <a:pt x="279919" y="1879631"/>
                </a:cubicBezTo>
                <a:cubicBezTo>
                  <a:pt x="273699" y="1860970"/>
                  <a:pt x="275167" y="1837557"/>
                  <a:pt x="261258" y="1823648"/>
                </a:cubicBezTo>
                <a:cubicBezTo>
                  <a:pt x="247349" y="1809739"/>
                  <a:pt x="216707" y="1820993"/>
                  <a:pt x="205274" y="1804986"/>
                </a:cubicBezTo>
                <a:cubicBezTo>
                  <a:pt x="182407" y="1772973"/>
                  <a:pt x="180392" y="1730341"/>
                  <a:pt x="167951" y="1693019"/>
                </a:cubicBezTo>
                <a:lnTo>
                  <a:pt x="149290" y="1637035"/>
                </a:lnTo>
                <a:cubicBezTo>
                  <a:pt x="143070" y="1618374"/>
                  <a:pt x="134487" y="1600340"/>
                  <a:pt x="130629" y="1581052"/>
                </a:cubicBezTo>
                <a:cubicBezTo>
                  <a:pt x="124409" y="1549950"/>
                  <a:pt x="119661" y="1518517"/>
                  <a:pt x="111968" y="1487746"/>
                </a:cubicBezTo>
                <a:cubicBezTo>
                  <a:pt x="107197" y="1468663"/>
                  <a:pt x="98711" y="1450676"/>
                  <a:pt x="93307" y="1431762"/>
                </a:cubicBezTo>
                <a:cubicBezTo>
                  <a:pt x="86261" y="1407101"/>
                  <a:pt x="82015" y="1381683"/>
                  <a:pt x="74645" y="1357117"/>
                </a:cubicBezTo>
                <a:cubicBezTo>
                  <a:pt x="63340" y="1319435"/>
                  <a:pt x="46865" y="1283317"/>
                  <a:pt x="37323" y="1245150"/>
                </a:cubicBezTo>
                <a:cubicBezTo>
                  <a:pt x="7994" y="1127833"/>
                  <a:pt x="22289" y="1195895"/>
                  <a:pt x="0" y="1039876"/>
                </a:cubicBezTo>
                <a:cubicBezTo>
                  <a:pt x="6221" y="865705"/>
                  <a:pt x="8719" y="691361"/>
                  <a:pt x="18662" y="517362"/>
                </a:cubicBezTo>
                <a:cubicBezTo>
                  <a:pt x="20528" y="484704"/>
                  <a:pt x="43412" y="305999"/>
                  <a:pt x="74645" y="274766"/>
                </a:cubicBezTo>
                <a:lnTo>
                  <a:pt x="186613" y="162799"/>
                </a:lnTo>
                <a:cubicBezTo>
                  <a:pt x="199054" y="150358"/>
                  <a:pt x="207244" y="131040"/>
                  <a:pt x="223935" y="125476"/>
                </a:cubicBezTo>
                <a:lnTo>
                  <a:pt x="335902" y="88154"/>
                </a:lnTo>
                <a:lnTo>
                  <a:pt x="391886" y="69492"/>
                </a:lnTo>
                <a:cubicBezTo>
                  <a:pt x="630896" y="-10179"/>
                  <a:pt x="428279" y="51463"/>
                  <a:pt x="1026368" y="32170"/>
                </a:cubicBezTo>
                <a:cubicBezTo>
                  <a:pt x="1340005" y="-20102"/>
                  <a:pt x="1176322" y="-206"/>
                  <a:pt x="1791478" y="32170"/>
                </a:cubicBezTo>
                <a:cubicBezTo>
                  <a:pt x="1811122" y="33204"/>
                  <a:pt x="1828801" y="44611"/>
                  <a:pt x="1847462" y="50831"/>
                </a:cubicBezTo>
                <a:cubicBezTo>
                  <a:pt x="1932724" y="107674"/>
                  <a:pt x="1887584" y="72293"/>
                  <a:pt x="1978090" y="162799"/>
                </a:cubicBezTo>
                <a:cubicBezTo>
                  <a:pt x="2012807" y="197516"/>
                  <a:pt x="2029192" y="209019"/>
                  <a:pt x="2052735" y="256105"/>
                </a:cubicBezTo>
                <a:cubicBezTo>
                  <a:pt x="2064973" y="280582"/>
                  <a:pt x="2085574" y="365810"/>
                  <a:pt x="2090058" y="386733"/>
                </a:cubicBezTo>
                <a:cubicBezTo>
                  <a:pt x="2108424" y="472441"/>
                  <a:pt x="2121692" y="562767"/>
                  <a:pt x="2146041" y="647990"/>
                </a:cubicBezTo>
                <a:cubicBezTo>
                  <a:pt x="2151445" y="666904"/>
                  <a:pt x="2159526" y="684996"/>
                  <a:pt x="2164702" y="703974"/>
                </a:cubicBezTo>
                <a:cubicBezTo>
                  <a:pt x="2164716" y="704025"/>
                  <a:pt x="2211349" y="890561"/>
                  <a:pt x="2220686" y="927909"/>
                </a:cubicBezTo>
                <a:lnTo>
                  <a:pt x="2239347" y="1002554"/>
                </a:lnTo>
                <a:cubicBezTo>
                  <a:pt x="2245568" y="1027436"/>
                  <a:pt x="2253793" y="1051900"/>
                  <a:pt x="2258009" y="1077199"/>
                </a:cubicBezTo>
                <a:cubicBezTo>
                  <a:pt x="2283901" y="1232553"/>
                  <a:pt x="2271319" y="1151709"/>
                  <a:pt x="2295331" y="1319795"/>
                </a:cubicBezTo>
                <a:cubicBezTo>
                  <a:pt x="2289111" y="1450423"/>
                  <a:pt x="2293585" y="1582002"/>
                  <a:pt x="2276670" y="1711680"/>
                </a:cubicBezTo>
                <a:cubicBezTo>
                  <a:pt x="2274394" y="1729126"/>
                  <a:pt x="2250338" y="1735264"/>
                  <a:pt x="2239347" y="1749003"/>
                </a:cubicBezTo>
                <a:cubicBezTo>
                  <a:pt x="2225336" y="1766516"/>
                  <a:pt x="2216036" y="1787473"/>
                  <a:pt x="2202025" y="1804986"/>
                </a:cubicBezTo>
                <a:cubicBezTo>
                  <a:pt x="2153518" y="1865619"/>
                  <a:pt x="2173382" y="1823051"/>
                  <a:pt x="2108719" y="1879631"/>
                </a:cubicBezTo>
                <a:cubicBezTo>
                  <a:pt x="2075617" y="1908595"/>
                  <a:pt x="2046515" y="1941835"/>
                  <a:pt x="2015413" y="1972937"/>
                </a:cubicBezTo>
                <a:cubicBezTo>
                  <a:pt x="1925295" y="2063055"/>
                  <a:pt x="2039812" y="1953418"/>
                  <a:pt x="1922107" y="2047582"/>
                </a:cubicBezTo>
                <a:cubicBezTo>
                  <a:pt x="1908368" y="2058573"/>
                  <a:pt x="1900521" y="2077037"/>
                  <a:pt x="1884784" y="2084905"/>
                </a:cubicBezTo>
                <a:cubicBezTo>
                  <a:pt x="1849596" y="2102499"/>
                  <a:pt x="1810139" y="2109786"/>
                  <a:pt x="1772817" y="2122227"/>
                </a:cubicBezTo>
                <a:lnTo>
                  <a:pt x="1716833" y="2140888"/>
                </a:lnTo>
                <a:cubicBezTo>
                  <a:pt x="1704392" y="2153329"/>
                  <a:pt x="1697081" y="2177286"/>
                  <a:pt x="1679511" y="2178211"/>
                </a:cubicBezTo>
                <a:lnTo>
                  <a:pt x="1362270" y="2159550"/>
                </a:lnTo>
                <a:cubicBezTo>
                  <a:pt x="1349846" y="2158896"/>
                  <a:pt x="1346718" y="2140888"/>
                  <a:pt x="1324947" y="2140888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B96CB4-171A-C346-B2F3-FE7D531BFA67}"/>
              </a:ext>
            </a:extLst>
          </p:cNvPr>
          <p:cNvSpPr txBox="1"/>
          <p:nvPr/>
        </p:nvSpPr>
        <p:spPr>
          <a:xfrm>
            <a:off x="1574155" y="4086226"/>
            <a:ext cx="6145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Score of ≥ 7 equates to mobilizing </a:t>
            </a:r>
            <a:r>
              <a:rPr lang="en-US" dirty="0" err="1"/>
              <a:t>independantly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202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BJJ Paper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5640971" y="1354545"/>
            <a:ext cx="213872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Limitations: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Included pathological fractures (more often nailed)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Long and short nails grouped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No differentiation of A1, A2 and A3 fractures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Did not account for the fact that more complicated fracture patterns (A3) ~ sicker patients are fixed more frequently with nails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965C8-7672-4547-95B5-95483E79B8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3" t="1846" r="5350"/>
          <a:stretch/>
        </p:blipFill>
        <p:spPr>
          <a:xfrm>
            <a:off x="1389423" y="895485"/>
            <a:ext cx="4157517" cy="37807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F491F4-0C99-B343-AB0D-5538C63E52CA}"/>
              </a:ext>
            </a:extLst>
          </p:cNvPr>
          <p:cNvSpPr txBox="1"/>
          <p:nvPr/>
        </p:nvSpPr>
        <p:spPr>
          <a:xfrm>
            <a:off x="1389423" y="4722022"/>
            <a:ext cx="635071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7. Whitehouse MR, </a:t>
            </a:r>
            <a:r>
              <a:rPr lang="en-US" sz="750" dirty="0" err="1"/>
              <a:t>Berstock</a:t>
            </a:r>
            <a:r>
              <a:rPr lang="en-US" sz="750" dirty="0"/>
              <a:t> JR, Kelly MB, </a:t>
            </a:r>
            <a:r>
              <a:rPr lang="en-US" sz="750" i="1" dirty="0"/>
              <a:t>et al.</a:t>
            </a:r>
            <a:r>
              <a:rPr lang="en-US" sz="750" dirty="0"/>
              <a:t> Higher 30-day mortality associated with the use of intramedullary nails compared with sliding hip screws for the treatment of trochanteric hip fractures. </a:t>
            </a:r>
            <a:r>
              <a:rPr lang="en-US" sz="750" i="1" dirty="0"/>
              <a:t>Bone Joint J</a:t>
            </a:r>
            <a:r>
              <a:rPr lang="en-US" sz="750" dirty="0"/>
              <a:t> 2019;</a:t>
            </a:r>
            <a:r>
              <a:rPr lang="en-US" sz="750" b="1" dirty="0"/>
              <a:t>101</a:t>
            </a:r>
            <a:r>
              <a:rPr lang="en-US" sz="750" dirty="0"/>
              <a:t>–</a:t>
            </a:r>
            <a:r>
              <a:rPr lang="en-US" sz="750" b="1" dirty="0"/>
              <a:t>B</a:t>
            </a:r>
            <a:r>
              <a:rPr lang="en-US" sz="750" dirty="0"/>
              <a:t>:83–91.</a:t>
            </a:r>
            <a:endParaRPr lang="en-GB" sz="750" dirty="0"/>
          </a:p>
          <a:p>
            <a:endParaRPr lang="en-US"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3F4EBA-A5E7-464A-90E2-98D78A482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24481">
            <a:off x="1479135" y="2878589"/>
            <a:ext cx="4154125" cy="59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7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Other factors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914869"/>
            <a:ext cx="6245651" cy="4639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Mortality: </a:t>
            </a:r>
          </a:p>
          <a:p>
            <a:r>
              <a:rPr lang="en-US" sz="1350" dirty="0"/>
              <a:t>	</a:t>
            </a:r>
            <a:r>
              <a:rPr lang="en-GB" sz="1350" dirty="0"/>
              <a:t>3641 randomized, relative risk of 1.0 (95% CI 0.88 to 1.15) [1]</a:t>
            </a:r>
            <a:endParaRPr lang="en-US" sz="1350" dirty="0"/>
          </a:p>
          <a:p>
            <a:endParaRPr lang="en-US" sz="1350" dirty="0"/>
          </a:p>
          <a:p>
            <a:r>
              <a:rPr lang="en-US" sz="1350" dirty="0"/>
              <a:t>Periprosthetic fracture:</a:t>
            </a:r>
          </a:p>
          <a:p>
            <a:r>
              <a:rPr lang="en-US" sz="1350" dirty="0"/>
              <a:t>	</a:t>
            </a:r>
            <a:r>
              <a:rPr lang="en-GB" sz="1350" dirty="0"/>
              <a:t>New nail designs did not significantly increase femoral shaft # 		risk (relative risk = 1.65, 95% CI: 0.50-5.44, P = 0.41, I(2) = 0%) [2]</a:t>
            </a:r>
            <a:endParaRPr lang="en-US" sz="1350" dirty="0"/>
          </a:p>
          <a:p>
            <a:endParaRPr lang="en-US" sz="1350" dirty="0"/>
          </a:p>
          <a:p>
            <a:r>
              <a:rPr lang="en-US" sz="1350" dirty="0"/>
              <a:t>Outcomes of randomized 1000 patients</a:t>
            </a:r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r>
              <a:rPr lang="en-US" sz="1350" dirty="0"/>
              <a:t>[3]</a:t>
            </a:r>
          </a:p>
          <a:p>
            <a:endParaRPr lang="en-US" sz="750" dirty="0"/>
          </a:p>
          <a:p>
            <a:r>
              <a:rPr lang="en-US" sz="750" dirty="0"/>
              <a:t>[1] </a:t>
            </a:r>
            <a:r>
              <a:rPr lang="en-US" sz="750" dirty="0" err="1"/>
              <a:t>Queally</a:t>
            </a:r>
            <a:r>
              <a:rPr lang="en-US" sz="750" dirty="0"/>
              <a:t> JM, Harris E, </a:t>
            </a:r>
            <a:r>
              <a:rPr lang="en-US" sz="750" dirty="0" err="1"/>
              <a:t>Handoll</a:t>
            </a:r>
            <a:r>
              <a:rPr lang="en-US" sz="750" dirty="0"/>
              <a:t> HH, </a:t>
            </a:r>
            <a:r>
              <a:rPr lang="en-US" sz="750" i="1" dirty="0"/>
              <a:t>et al.</a:t>
            </a:r>
            <a:r>
              <a:rPr lang="en-US" sz="750" dirty="0"/>
              <a:t> Intramedullary nails for extracapsular hip fractures in adults. </a:t>
            </a:r>
            <a:r>
              <a:rPr lang="en-US" sz="750" i="1" dirty="0"/>
              <a:t>Cochrane Database </a:t>
            </a:r>
            <a:r>
              <a:rPr lang="en-US" sz="750" i="1" dirty="0" err="1"/>
              <a:t>Syst</a:t>
            </a:r>
            <a:r>
              <a:rPr lang="en-US" sz="750" i="1" dirty="0"/>
              <a:t> Rev</a:t>
            </a:r>
            <a:r>
              <a:rPr lang="en-US" sz="750" dirty="0"/>
              <a:t> 2014;:CD004961.</a:t>
            </a:r>
          </a:p>
          <a:p>
            <a:r>
              <a:rPr lang="en-US" sz="750" dirty="0"/>
              <a:t>[2] Bhandari M, </a:t>
            </a:r>
            <a:r>
              <a:rPr lang="en-US" sz="750" dirty="0" err="1"/>
              <a:t>Schemitsch</a:t>
            </a:r>
            <a:r>
              <a:rPr lang="en-US" sz="750" dirty="0"/>
              <a:t> E, </a:t>
            </a:r>
            <a:r>
              <a:rPr lang="en-US" sz="750" dirty="0" err="1"/>
              <a:t>Jönsson</a:t>
            </a:r>
            <a:r>
              <a:rPr lang="en-US" sz="750" dirty="0"/>
              <a:t> A, et al. Gamma Nails Revisited: Gamma Nails Versus Compression Hip Screws in the Management of Intertrochanteric Fractures of the Hip: A Meta-Analysis. J </a:t>
            </a:r>
            <a:r>
              <a:rPr lang="en-US" sz="750" dirty="0" err="1"/>
              <a:t>Orthop</a:t>
            </a:r>
            <a:r>
              <a:rPr lang="en-US" sz="750" dirty="0"/>
              <a:t> Trauma 2009;23:460–4.</a:t>
            </a:r>
          </a:p>
          <a:p>
            <a:r>
              <a:rPr lang="en-US" sz="750" dirty="0"/>
              <a:t>[3] Parker MJ. Sliding hip screw versus intramedullary nail for trochanteric hip fractures; a </a:t>
            </a:r>
            <a:r>
              <a:rPr lang="en-US" sz="750" dirty="0" err="1"/>
              <a:t>randomised</a:t>
            </a:r>
            <a:r>
              <a:rPr lang="en-US" sz="750" dirty="0"/>
              <a:t> trial of 1000 patients with presentation of results related to fracture stability. </a:t>
            </a:r>
            <a:r>
              <a:rPr lang="en-US" sz="750" i="1" dirty="0"/>
              <a:t>Injury</a:t>
            </a:r>
            <a:r>
              <a:rPr lang="en-US" sz="750" dirty="0"/>
              <a:t> 2017;</a:t>
            </a:r>
            <a:r>
              <a:rPr lang="en-US" sz="750" b="1" dirty="0"/>
              <a:t>48</a:t>
            </a:r>
            <a:r>
              <a:rPr lang="en-US" sz="750" dirty="0"/>
              <a:t>:2762–7.</a:t>
            </a:r>
            <a:endParaRPr lang="en-GB" sz="750" dirty="0"/>
          </a:p>
          <a:p>
            <a:endParaRPr lang="en-GB" sz="750" dirty="0"/>
          </a:p>
          <a:p>
            <a:endParaRPr lang="en-US" sz="1350" dirty="0"/>
          </a:p>
          <a:p>
            <a:endParaRPr lang="en-US" sz="13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AEA1AF-8071-0E46-B7BF-2C5E35EC0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992" y="2728470"/>
            <a:ext cx="6525550" cy="135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00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Implants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1085176"/>
            <a:ext cx="624565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DHS</a:t>
            </a:r>
          </a:p>
          <a:p>
            <a:r>
              <a:rPr lang="en-US" sz="1350" dirty="0"/>
              <a:t>4-5 hole 135</a:t>
            </a:r>
            <a:r>
              <a:rPr lang="en-US" sz="1350" baseline="30000" dirty="0"/>
              <a:t>o</a:t>
            </a:r>
            <a:r>
              <a:rPr lang="en-US" sz="1350" dirty="0"/>
              <a:t> plate and no supplementary fixation. </a:t>
            </a:r>
          </a:p>
          <a:p>
            <a:endParaRPr lang="en-US" sz="1350" dirty="0"/>
          </a:p>
          <a:p>
            <a:r>
              <a:rPr lang="en-US" b="1" dirty="0"/>
              <a:t>Nails</a:t>
            </a:r>
          </a:p>
          <a:p>
            <a:r>
              <a:rPr lang="en-US" sz="1350" dirty="0"/>
              <a:t>All nails were 220mm long, had a distal diameter of 10mm, lag screw angle of 130° and were fixed distally with a single 4.5mm dynamic locking screw. </a:t>
            </a:r>
          </a:p>
          <a:p>
            <a:endParaRPr lang="en-US" sz="1350" dirty="0"/>
          </a:p>
          <a:p>
            <a:r>
              <a:rPr lang="en-US" sz="1350" dirty="0"/>
              <a:t>The first 300 nail fixations were with the </a:t>
            </a:r>
            <a:r>
              <a:rPr lang="en-US" sz="1350" dirty="0" err="1"/>
              <a:t>Targon</a:t>
            </a:r>
            <a:r>
              <a:rPr lang="en-US" sz="1350" dirty="0"/>
              <a:t>® PF nail and the last 200 with the </a:t>
            </a:r>
            <a:r>
              <a:rPr lang="en-US" sz="1350" dirty="0" err="1"/>
              <a:t>Targon</a:t>
            </a:r>
            <a:r>
              <a:rPr lang="en-US" sz="1350" dirty="0"/>
              <a:t>® PFT nail [15,16]. </a:t>
            </a:r>
          </a:p>
          <a:p>
            <a:endParaRPr lang="en-US" sz="1350" dirty="0"/>
          </a:p>
          <a:p>
            <a:r>
              <a:rPr lang="en-US" sz="1350" dirty="0"/>
              <a:t>The only difference between the two nail designs was a change to a one-piece dynamic telescoping (PFT) lag screw. </a:t>
            </a:r>
          </a:p>
        </p:txBody>
      </p:sp>
    </p:spTree>
    <p:extLst>
      <p:ext uri="{BB962C8B-B14F-4D97-AF65-F5344CB8AC3E}">
        <p14:creationId xmlns:p14="http://schemas.microsoft.com/office/powerpoint/2010/main" val="2013633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1085176"/>
            <a:ext cx="6245651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Why dichotomize into groups by; </a:t>
            </a:r>
          </a:p>
          <a:p>
            <a:r>
              <a:rPr lang="en-US" sz="2400" dirty="0"/>
              <a:t>	Age</a:t>
            </a:r>
          </a:p>
          <a:p>
            <a:r>
              <a:rPr lang="en-US" sz="2400" dirty="0"/>
              <a:t>	Sex</a:t>
            </a:r>
          </a:p>
          <a:p>
            <a:r>
              <a:rPr lang="en-US" sz="2400" dirty="0"/>
              <a:t>	Mobility</a:t>
            </a:r>
          </a:p>
          <a:p>
            <a:r>
              <a:rPr lang="en-US" sz="2400" dirty="0"/>
              <a:t>	Residence</a:t>
            </a:r>
          </a:p>
          <a:p>
            <a:r>
              <a:rPr lang="en-US" sz="2400" dirty="0"/>
              <a:t>	Cognition</a:t>
            </a:r>
          </a:p>
          <a:p>
            <a:r>
              <a:rPr lang="en-US" sz="2400" dirty="0"/>
              <a:t>	Health status?</a:t>
            </a:r>
          </a:p>
          <a:p>
            <a:endParaRPr lang="en-US" sz="1350" dirty="0"/>
          </a:p>
          <a:p>
            <a:r>
              <a:rPr lang="en-US" sz="1350" dirty="0"/>
              <a:t>The variables were chosen due to their previously established influence on patient outcome after hip fracture surgery </a:t>
            </a:r>
            <a:r>
              <a:rPr lang="en-GB" sz="1350" dirty="0"/>
              <a:t>[6]</a:t>
            </a:r>
          </a:p>
          <a:p>
            <a:endParaRPr lang="en-GB" sz="1350" dirty="0"/>
          </a:p>
          <a:p>
            <a:endParaRPr lang="en-GB" sz="1350" dirty="0"/>
          </a:p>
          <a:p>
            <a:endParaRPr lang="en-GB" sz="1350" dirty="0"/>
          </a:p>
          <a:p>
            <a:endParaRPr lang="en-GB" sz="1350" dirty="0"/>
          </a:p>
          <a:p>
            <a:endParaRPr lang="en-GB" sz="1350" dirty="0"/>
          </a:p>
          <a:p>
            <a:endParaRPr lang="en-GB" sz="1350" dirty="0"/>
          </a:p>
          <a:p>
            <a:endParaRPr lang="en-GB" sz="1350" dirty="0"/>
          </a:p>
          <a:p>
            <a:endParaRPr lang="en-GB" sz="1350" dirty="0"/>
          </a:p>
          <a:p>
            <a:r>
              <a:rPr lang="en-US" sz="825" dirty="0"/>
              <a:t>[6] Kristensen MT, Foss NB, </a:t>
            </a:r>
            <a:r>
              <a:rPr lang="en-US" sz="825" dirty="0" err="1"/>
              <a:t>Ekdahl</a:t>
            </a:r>
            <a:r>
              <a:rPr lang="en-US" sz="825" dirty="0"/>
              <a:t> C, </a:t>
            </a:r>
            <a:r>
              <a:rPr lang="en-US" sz="825" i="1" dirty="0"/>
              <a:t>et al.</a:t>
            </a:r>
            <a:r>
              <a:rPr lang="en-US" sz="825" dirty="0"/>
              <a:t> </a:t>
            </a:r>
            <a:r>
              <a:rPr lang="en-US" sz="825" dirty="0" err="1"/>
              <a:t>Prefracture</a:t>
            </a:r>
            <a:r>
              <a:rPr lang="en-US" sz="825" dirty="0"/>
              <a:t> functional level evaluated by the New Mobility Score predicts in-hospital outcome after hip fracture surgery. </a:t>
            </a:r>
            <a:r>
              <a:rPr lang="en-US" sz="825" i="1" dirty="0"/>
              <a:t>Acta </a:t>
            </a:r>
            <a:r>
              <a:rPr lang="en-US" sz="825" i="1" dirty="0" err="1"/>
              <a:t>Orthop</a:t>
            </a:r>
            <a:r>
              <a:rPr lang="en-US" sz="825" dirty="0"/>
              <a:t> 2010;</a:t>
            </a:r>
            <a:r>
              <a:rPr lang="en-US" sz="825" b="1" dirty="0"/>
              <a:t>81</a:t>
            </a:r>
            <a:r>
              <a:rPr lang="en-US" sz="825" dirty="0"/>
              <a:t>:296–302.</a:t>
            </a:r>
            <a:endParaRPr lang="en-GB" sz="825" dirty="0"/>
          </a:p>
        </p:txBody>
      </p:sp>
    </p:spTree>
    <p:extLst>
      <p:ext uri="{BB962C8B-B14F-4D97-AF65-F5344CB8AC3E}">
        <p14:creationId xmlns:p14="http://schemas.microsoft.com/office/powerpoint/2010/main" val="3910542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Cost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914869"/>
            <a:ext cx="6245651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NICE 2010</a:t>
            </a:r>
          </a:p>
          <a:p>
            <a:r>
              <a:rPr lang="en-GB" dirty="0"/>
              <a:t>	DHS ~ £250</a:t>
            </a:r>
          </a:p>
          <a:p>
            <a:r>
              <a:rPr lang="en-GB" dirty="0"/>
              <a:t>	Nail ~ £750</a:t>
            </a:r>
          </a:p>
          <a:p>
            <a:endParaRPr lang="en-GB" dirty="0"/>
          </a:p>
          <a:p>
            <a:r>
              <a:rPr lang="en-GB" dirty="0"/>
              <a:t>Total cost of per patient of hip fracture care £12 000 per patient [8].</a:t>
            </a:r>
            <a:endParaRPr lang="en-US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GB" sz="750" dirty="0"/>
          </a:p>
          <a:p>
            <a:endParaRPr lang="en-GB" sz="750" dirty="0"/>
          </a:p>
          <a:p>
            <a:endParaRPr lang="en-GB" sz="750" dirty="0"/>
          </a:p>
          <a:p>
            <a:r>
              <a:rPr lang="en-US" sz="750" dirty="0"/>
              <a:t>[8] Lawrence TM, White CT, </a:t>
            </a:r>
            <a:r>
              <a:rPr lang="en-US" sz="750" dirty="0" err="1"/>
              <a:t>Wenn</a:t>
            </a:r>
            <a:r>
              <a:rPr lang="en-US" sz="750" dirty="0"/>
              <a:t> R, </a:t>
            </a:r>
            <a:r>
              <a:rPr lang="en-US" sz="750" i="1" dirty="0"/>
              <a:t>et al.</a:t>
            </a:r>
            <a:r>
              <a:rPr lang="en-US" sz="750" dirty="0"/>
              <a:t> The current hospital costs of treating hip fractures. </a:t>
            </a:r>
            <a:r>
              <a:rPr lang="en-US" sz="750" i="1" dirty="0"/>
              <a:t>Injury</a:t>
            </a:r>
            <a:r>
              <a:rPr lang="en-US" sz="750" dirty="0"/>
              <a:t> 2005;</a:t>
            </a:r>
            <a:r>
              <a:rPr lang="en-US" sz="750" b="1" dirty="0"/>
              <a:t>36</a:t>
            </a:r>
            <a:r>
              <a:rPr lang="en-US" sz="750" dirty="0"/>
              <a:t>:88–91.</a:t>
            </a:r>
            <a:endParaRPr lang="en-GB" sz="750" dirty="0"/>
          </a:p>
        </p:txBody>
      </p:sp>
    </p:spTree>
    <p:extLst>
      <p:ext uri="{BB962C8B-B14F-4D97-AF65-F5344CB8AC3E}">
        <p14:creationId xmlns:p14="http://schemas.microsoft.com/office/powerpoint/2010/main" val="653501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Load sharing vs. bearing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1085176"/>
            <a:ext cx="624565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 err="1"/>
              <a:t>Cephomedullary</a:t>
            </a:r>
            <a:r>
              <a:rPr lang="en-GB" sz="1350" dirty="0"/>
              <a:t> nails have a biomechanical advantage over the SHSs as nails are located more closely to the weight bearing axis and therefore the load transmission pathway is closer to the intact femur. </a:t>
            </a:r>
          </a:p>
          <a:p>
            <a:endParaRPr lang="en-GB" sz="1350" dirty="0"/>
          </a:p>
          <a:p>
            <a:r>
              <a:rPr lang="en-GB" sz="1350" dirty="0"/>
              <a:t>Hence after fracture fixation with a nail there is said to be load sharing between the implant and the fracture site whereas a SHS is described as a load bearing implant.</a:t>
            </a:r>
            <a:endParaRPr lang="en-US" sz="13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F92745-7025-8D43-A922-7FB434A024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422"/>
          <a:stretch/>
        </p:blipFill>
        <p:spPr>
          <a:xfrm>
            <a:off x="5665108" y="2559733"/>
            <a:ext cx="1027091" cy="21264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46F550-B5BC-6648-87C6-B567036DB9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275"/>
          <a:stretch/>
        </p:blipFill>
        <p:spPr>
          <a:xfrm>
            <a:off x="2507223" y="2541745"/>
            <a:ext cx="1049951" cy="2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4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41630" y="127426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Sex</a:t>
            </a:r>
          </a:p>
        </p:txBody>
      </p:sp>
      <p:graphicFrame>
        <p:nvGraphicFramePr>
          <p:cNvPr id="12" name="Chart 11" title="Patient Less than 80 years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1810409"/>
              </p:ext>
            </p:extLst>
          </p:nvPr>
        </p:nvGraphicFramePr>
        <p:xfrm>
          <a:off x="1256247" y="1258404"/>
          <a:ext cx="3609679" cy="2538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 title="Patient Less than 80 years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/>
          <p:nvPr>
            <p:extLst/>
          </p:nvPr>
        </p:nvGraphicFramePr>
        <p:xfrm>
          <a:off x="4498969" y="1257400"/>
          <a:ext cx="3392404" cy="2538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8CD988-F838-C445-B0B0-2B5858EC7337}"/>
              </a:ext>
            </a:extLst>
          </p:cNvPr>
          <p:cNvSpPr txBox="1"/>
          <p:nvPr/>
        </p:nvSpPr>
        <p:spPr>
          <a:xfrm>
            <a:off x="1688979" y="4100824"/>
            <a:ext cx="60448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Both males and females recovered more mobility when treated with a nails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8EF44C-14BC-4641-9761-DF26DD93D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6956" y="2080682"/>
            <a:ext cx="176724" cy="2962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ABDB26-4514-8640-934A-DC96D8A2FA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11" t="2947" b="29000"/>
          <a:stretch/>
        </p:blipFill>
        <p:spPr>
          <a:xfrm>
            <a:off x="1836304" y="1694727"/>
            <a:ext cx="187376" cy="3003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7F71B4-FDCF-C54A-BBE1-C450E969FE4A}"/>
              </a:ext>
            </a:extLst>
          </p:cNvPr>
          <p:cNvSpPr txBox="1"/>
          <p:nvPr/>
        </p:nvSpPr>
        <p:spPr>
          <a:xfrm>
            <a:off x="5869309" y="930098"/>
            <a:ext cx="2082377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/>
            <a:r>
              <a:rPr lang="en-US" sz="788" dirty="0"/>
              <a:t>P-values displayed for unpaired t-test</a:t>
            </a:r>
          </a:p>
        </p:txBody>
      </p:sp>
    </p:spTree>
    <p:extLst>
      <p:ext uri="{BB962C8B-B14F-4D97-AF65-F5344CB8AC3E}">
        <p14:creationId xmlns:p14="http://schemas.microsoft.com/office/powerpoint/2010/main" val="4154474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42058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ASA</a:t>
            </a:r>
          </a:p>
        </p:txBody>
      </p:sp>
      <p:graphicFrame>
        <p:nvGraphicFramePr>
          <p:cNvPr id="13" name="Chart 12" title="Patient Less than 80 years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4536750"/>
              </p:ext>
            </p:extLst>
          </p:nvPr>
        </p:nvGraphicFramePr>
        <p:xfrm>
          <a:off x="4608406" y="1462936"/>
          <a:ext cx="3190317" cy="233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 title="Patient Less than 80 years">
            <a:extLst>
              <a:ext uri="{FF2B5EF4-FFF2-40B4-BE49-F238E27FC236}">
                <a16:creationId xmlns:a16="http://schemas.microsoft.com/office/drawing/2014/main" id="{00000000-0008-0000-0000-00000C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4495767"/>
              </p:ext>
            </p:extLst>
          </p:nvPr>
        </p:nvGraphicFramePr>
        <p:xfrm>
          <a:off x="1308650" y="1413289"/>
          <a:ext cx="3276287" cy="2385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73681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1085176"/>
            <a:ext cx="624565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Why mobility regain, why not mean mobility of cohort at each follow up interval?</a:t>
            </a:r>
          </a:p>
          <a:p>
            <a:endParaRPr lang="en-US" sz="1350" dirty="0"/>
          </a:p>
          <a:p>
            <a:r>
              <a:rPr lang="en-US" sz="1350" dirty="0"/>
              <a:t>If mean mobility used, survival of the healthier fitter patients selects for those which are more mobile as time goes on.</a:t>
            </a:r>
          </a:p>
          <a:p>
            <a:endParaRPr lang="en-US" sz="1350" dirty="0"/>
          </a:p>
          <a:p>
            <a:r>
              <a:rPr lang="en-US" sz="1350" dirty="0"/>
              <a:t>By using mobility regain mobility score calculated relative to their pre-fracture mobility only for surviving patients.</a:t>
            </a:r>
          </a:p>
          <a:p>
            <a:endParaRPr lang="en-US" sz="1350" dirty="0"/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5712930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Cost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3B1D8F-21FB-9D4E-AEE0-4F1128BCE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747" y="942200"/>
            <a:ext cx="6460544" cy="39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14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41853</TotalTime>
  <Words>2621</Words>
  <Application>Microsoft Macintosh PowerPoint</Application>
  <PresentationFormat>On-screen Show (16:9)</PresentationFormat>
  <Paragraphs>511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Small Fonts</vt:lpstr>
      <vt:lpstr>Times New Roman</vt:lpstr>
      <vt:lpstr>Wingdings</vt:lpstr>
      <vt:lpstr>Office Theme</vt:lpstr>
      <vt:lpstr>PowerPoint Presentation</vt:lpstr>
      <vt:lpstr>Background</vt:lpstr>
      <vt:lpstr>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Peterborough City Hospital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Proximal humerus fractures</dc:title>
  <dc:creator>Payton, Olivia</dc:creator>
  <cp:lastModifiedBy>James Gill</cp:lastModifiedBy>
  <cp:revision>289</cp:revision>
  <dcterms:created xsi:type="dcterms:W3CDTF">2013-11-04T17:26:13Z</dcterms:created>
  <dcterms:modified xsi:type="dcterms:W3CDTF">2019-09-11T07:22:25Z</dcterms:modified>
</cp:coreProperties>
</file>