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gif" ContentType="image/gi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357" r:id="rId2"/>
    <p:sldId id="345" r:id="rId3"/>
    <p:sldId id="340" r:id="rId4"/>
    <p:sldId id="348" r:id="rId5"/>
    <p:sldId id="350" r:id="rId6"/>
    <p:sldId id="351" r:id="rId7"/>
    <p:sldId id="349" r:id="rId8"/>
    <p:sldId id="347" r:id="rId9"/>
    <p:sldId id="353" r:id="rId10"/>
    <p:sldId id="354" r:id="rId11"/>
    <p:sldId id="343" r:id="rId12"/>
    <p:sldId id="361" r:id="rId13"/>
    <p:sldId id="359" r:id="rId14"/>
    <p:sldId id="360" r:id="rId15"/>
  </p:sldIdLst>
  <p:sldSz cx="9906000" cy="6858000" type="A4"/>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050"/>
    <a:srgbClr val="00CCFF"/>
    <a:srgbClr val="0066FF"/>
    <a:srgbClr val="9933FF"/>
    <a:srgbClr val="CC66FF"/>
    <a:srgbClr val="3399FF"/>
    <a:srgbClr val="99FF66"/>
    <a:srgbClr val="FFFF66"/>
    <a:srgbClr val="CDDEF3"/>
    <a:srgbClr val="A8C6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04" autoAdjust="0"/>
    <p:restoredTop sz="93761" autoAdjust="0"/>
  </p:normalViewPr>
  <p:slideViewPr>
    <p:cSldViewPr snapToGrid="0" showGuides="1">
      <p:cViewPr varScale="1">
        <p:scale>
          <a:sx n="85" d="100"/>
          <a:sy n="85" d="100"/>
        </p:scale>
        <p:origin x="1560" y="176"/>
      </p:cViewPr>
      <p:guideLst>
        <p:guide orient="horz" pos="2160"/>
        <p:guide pos="3120"/>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39C41880-2C66-420F-A743-17351EFB3BB0}" type="datetimeFigureOut">
              <a:rPr lang="en-GB" smtClean="0"/>
              <a:t>24/01/2021</a:t>
            </a:fld>
            <a:endParaRPr lang="en-GB"/>
          </a:p>
        </p:txBody>
      </p:sp>
      <p:sp>
        <p:nvSpPr>
          <p:cNvPr id="4" name="Slide Image Placeholder 3"/>
          <p:cNvSpPr>
            <a:spLocks noGrp="1" noRot="1" noChangeAspect="1"/>
          </p:cNvSpPr>
          <p:nvPr>
            <p:ph type="sldImg" idx="2"/>
          </p:nvPr>
        </p:nvSpPr>
        <p:spPr>
          <a:xfrm>
            <a:off x="2714625" y="514350"/>
            <a:ext cx="3714750" cy="257175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fld id="{FF61B324-B9E3-45BA-9CF9-A110335D01BF}" type="slidenum">
              <a:rPr lang="en-GB" smtClean="0"/>
              <a:t>‹#›</a:t>
            </a:fld>
            <a:endParaRPr lang="en-GB"/>
          </a:p>
        </p:txBody>
      </p:sp>
    </p:spTree>
    <p:extLst>
      <p:ext uri="{BB962C8B-B14F-4D97-AF65-F5344CB8AC3E}">
        <p14:creationId xmlns:p14="http://schemas.microsoft.com/office/powerpoint/2010/main" val="1185519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GB" dirty="0"/>
          </a:p>
        </p:txBody>
      </p:sp>
      <p:sp>
        <p:nvSpPr>
          <p:cNvPr id="4" name="Slide Number Placeholder 3"/>
          <p:cNvSpPr>
            <a:spLocks noGrp="1"/>
          </p:cNvSpPr>
          <p:nvPr>
            <p:ph type="sldNum" sz="quarter" idx="10"/>
          </p:nvPr>
        </p:nvSpPr>
        <p:spPr/>
        <p:txBody>
          <a:bodyPr/>
          <a:lstStyle/>
          <a:p>
            <a:fld id="{FF61B324-B9E3-45BA-9CF9-A110335D01BF}" type="slidenum">
              <a:rPr lang="en-GB" smtClean="0"/>
              <a:t>2</a:t>
            </a:fld>
            <a:endParaRPr lang="en-GB"/>
          </a:p>
        </p:txBody>
      </p:sp>
    </p:spTree>
    <p:extLst>
      <p:ext uri="{BB962C8B-B14F-4D97-AF65-F5344CB8AC3E}">
        <p14:creationId xmlns:p14="http://schemas.microsoft.com/office/powerpoint/2010/main" val="35574008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GB" dirty="0"/>
          </a:p>
        </p:txBody>
      </p:sp>
      <p:sp>
        <p:nvSpPr>
          <p:cNvPr id="4" name="Slide Number Placeholder 3"/>
          <p:cNvSpPr>
            <a:spLocks noGrp="1"/>
          </p:cNvSpPr>
          <p:nvPr>
            <p:ph type="sldNum" sz="quarter" idx="10"/>
          </p:nvPr>
        </p:nvSpPr>
        <p:spPr/>
        <p:txBody>
          <a:bodyPr/>
          <a:lstStyle/>
          <a:p>
            <a:fld id="{FF61B324-B9E3-45BA-9CF9-A110335D01BF}" type="slidenum">
              <a:rPr lang="en-GB" smtClean="0"/>
              <a:t>11</a:t>
            </a:fld>
            <a:endParaRPr lang="en-GB"/>
          </a:p>
        </p:txBody>
      </p:sp>
    </p:spTree>
    <p:extLst>
      <p:ext uri="{BB962C8B-B14F-4D97-AF65-F5344CB8AC3E}">
        <p14:creationId xmlns:p14="http://schemas.microsoft.com/office/powerpoint/2010/main" val="9997240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GB" dirty="0"/>
          </a:p>
        </p:txBody>
      </p:sp>
      <p:sp>
        <p:nvSpPr>
          <p:cNvPr id="4" name="Slide Number Placeholder 3"/>
          <p:cNvSpPr>
            <a:spLocks noGrp="1"/>
          </p:cNvSpPr>
          <p:nvPr>
            <p:ph type="sldNum" sz="quarter" idx="10"/>
          </p:nvPr>
        </p:nvSpPr>
        <p:spPr/>
        <p:txBody>
          <a:bodyPr/>
          <a:lstStyle/>
          <a:p>
            <a:fld id="{FF61B324-B9E3-45BA-9CF9-A110335D01BF}" type="slidenum">
              <a:rPr lang="en-GB" smtClean="0"/>
              <a:t>12</a:t>
            </a:fld>
            <a:endParaRPr lang="en-GB"/>
          </a:p>
        </p:txBody>
      </p:sp>
    </p:spTree>
    <p:extLst>
      <p:ext uri="{BB962C8B-B14F-4D97-AF65-F5344CB8AC3E}">
        <p14:creationId xmlns:p14="http://schemas.microsoft.com/office/powerpoint/2010/main" val="8832186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GB" dirty="0"/>
          </a:p>
        </p:txBody>
      </p:sp>
      <p:sp>
        <p:nvSpPr>
          <p:cNvPr id="4" name="Slide Number Placeholder 3"/>
          <p:cNvSpPr>
            <a:spLocks noGrp="1"/>
          </p:cNvSpPr>
          <p:nvPr>
            <p:ph type="sldNum" sz="quarter" idx="10"/>
          </p:nvPr>
        </p:nvSpPr>
        <p:spPr/>
        <p:txBody>
          <a:bodyPr/>
          <a:lstStyle/>
          <a:p>
            <a:fld id="{FF61B324-B9E3-45BA-9CF9-A110335D01BF}" type="slidenum">
              <a:rPr lang="en-GB" smtClean="0"/>
              <a:t>13</a:t>
            </a:fld>
            <a:endParaRPr lang="en-GB"/>
          </a:p>
        </p:txBody>
      </p:sp>
    </p:spTree>
    <p:extLst>
      <p:ext uri="{BB962C8B-B14F-4D97-AF65-F5344CB8AC3E}">
        <p14:creationId xmlns:p14="http://schemas.microsoft.com/office/powerpoint/2010/main" val="3663166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GB" dirty="0"/>
          </a:p>
        </p:txBody>
      </p:sp>
      <p:sp>
        <p:nvSpPr>
          <p:cNvPr id="4" name="Slide Number Placeholder 3"/>
          <p:cNvSpPr>
            <a:spLocks noGrp="1"/>
          </p:cNvSpPr>
          <p:nvPr>
            <p:ph type="sldNum" sz="quarter" idx="10"/>
          </p:nvPr>
        </p:nvSpPr>
        <p:spPr/>
        <p:txBody>
          <a:bodyPr/>
          <a:lstStyle/>
          <a:p>
            <a:fld id="{FF61B324-B9E3-45BA-9CF9-A110335D01BF}" type="slidenum">
              <a:rPr lang="en-GB" smtClean="0"/>
              <a:t>14</a:t>
            </a:fld>
            <a:endParaRPr lang="en-GB"/>
          </a:p>
        </p:txBody>
      </p:sp>
    </p:spTree>
    <p:extLst>
      <p:ext uri="{BB962C8B-B14F-4D97-AF65-F5344CB8AC3E}">
        <p14:creationId xmlns:p14="http://schemas.microsoft.com/office/powerpoint/2010/main" val="1392733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GB" dirty="0"/>
          </a:p>
        </p:txBody>
      </p:sp>
      <p:sp>
        <p:nvSpPr>
          <p:cNvPr id="4" name="Slide Number Placeholder 3"/>
          <p:cNvSpPr>
            <a:spLocks noGrp="1"/>
          </p:cNvSpPr>
          <p:nvPr>
            <p:ph type="sldNum" sz="quarter" idx="10"/>
          </p:nvPr>
        </p:nvSpPr>
        <p:spPr/>
        <p:txBody>
          <a:bodyPr/>
          <a:lstStyle/>
          <a:p>
            <a:fld id="{FF61B324-B9E3-45BA-9CF9-A110335D01BF}" type="slidenum">
              <a:rPr lang="en-GB" smtClean="0"/>
              <a:t>3</a:t>
            </a:fld>
            <a:endParaRPr lang="en-GB"/>
          </a:p>
        </p:txBody>
      </p:sp>
    </p:spTree>
    <p:extLst>
      <p:ext uri="{BB962C8B-B14F-4D97-AF65-F5344CB8AC3E}">
        <p14:creationId xmlns:p14="http://schemas.microsoft.com/office/powerpoint/2010/main" val="4223465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GB" dirty="0"/>
          </a:p>
        </p:txBody>
      </p:sp>
      <p:sp>
        <p:nvSpPr>
          <p:cNvPr id="4" name="Slide Number Placeholder 3"/>
          <p:cNvSpPr>
            <a:spLocks noGrp="1"/>
          </p:cNvSpPr>
          <p:nvPr>
            <p:ph type="sldNum" sz="quarter" idx="10"/>
          </p:nvPr>
        </p:nvSpPr>
        <p:spPr/>
        <p:txBody>
          <a:bodyPr/>
          <a:lstStyle/>
          <a:p>
            <a:fld id="{FF61B324-B9E3-45BA-9CF9-A110335D01BF}" type="slidenum">
              <a:rPr lang="en-GB" smtClean="0"/>
              <a:t>4</a:t>
            </a:fld>
            <a:endParaRPr lang="en-GB"/>
          </a:p>
        </p:txBody>
      </p:sp>
    </p:spTree>
    <p:extLst>
      <p:ext uri="{BB962C8B-B14F-4D97-AF65-F5344CB8AC3E}">
        <p14:creationId xmlns:p14="http://schemas.microsoft.com/office/powerpoint/2010/main" val="13100131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GB" dirty="0"/>
              <a:t>Extra encouraged</a:t>
            </a:r>
          </a:p>
        </p:txBody>
      </p:sp>
      <p:sp>
        <p:nvSpPr>
          <p:cNvPr id="4" name="Slide Number Placeholder 3"/>
          <p:cNvSpPr>
            <a:spLocks noGrp="1"/>
          </p:cNvSpPr>
          <p:nvPr>
            <p:ph type="sldNum" sz="quarter" idx="10"/>
          </p:nvPr>
        </p:nvSpPr>
        <p:spPr/>
        <p:txBody>
          <a:bodyPr/>
          <a:lstStyle/>
          <a:p>
            <a:fld id="{FF61B324-B9E3-45BA-9CF9-A110335D01BF}" type="slidenum">
              <a:rPr lang="en-GB" smtClean="0"/>
              <a:t>5</a:t>
            </a:fld>
            <a:endParaRPr lang="en-GB"/>
          </a:p>
        </p:txBody>
      </p:sp>
    </p:spTree>
    <p:extLst>
      <p:ext uri="{BB962C8B-B14F-4D97-AF65-F5344CB8AC3E}">
        <p14:creationId xmlns:p14="http://schemas.microsoft.com/office/powerpoint/2010/main" val="900510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GB" dirty="0"/>
              <a:t>Extra encouraged</a:t>
            </a:r>
          </a:p>
        </p:txBody>
      </p:sp>
      <p:sp>
        <p:nvSpPr>
          <p:cNvPr id="4" name="Slide Number Placeholder 3"/>
          <p:cNvSpPr>
            <a:spLocks noGrp="1"/>
          </p:cNvSpPr>
          <p:nvPr>
            <p:ph type="sldNum" sz="quarter" idx="10"/>
          </p:nvPr>
        </p:nvSpPr>
        <p:spPr/>
        <p:txBody>
          <a:bodyPr/>
          <a:lstStyle/>
          <a:p>
            <a:fld id="{FF61B324-B9E3-45BA-9CF9-A110335D01BF}" type="slidenum">
              <a:rPr lang="en-GB" smtClean="0"/>
              <a:t>6</a:t>
            </a:fld>
            <a:endParaRPr lang="en-GB"/>
          </a:p>
        </p:txBody>
      </p:sp>
    </p:spTree>
    <p:extLst>
      <p:ext uri="{BB962C8B-B14F-4D97-AF65-F5344CB8AC3E}">
        <p14:creationId xmlns:p14="http://schemas.microsoft.com/office/powerpoint/2010/main" val="2641288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GB" dirty="0"/>
              <a:t>No difference</a:t>
            </a:r>
          </a:p>
        </p:txBody>
      </p:sp>
      <p:sp>
        <p:nvSpPr>
          <p:cNvPr id="4" name="Slide Number Placeholder 3"/>
          <p:cNvSpPr>
            <a:spLocks noGrp="1"/>
          </p:cNvSpPr>
          <p:nvPr>
            <p:ph type="sldNum" sz="quarter" idx="10"/>
          </p:nvPr>
        </p:nvSpPr>
        <p:spPr/>
        <p:txBody>
          <a:bodyPr/>
          <a:lstStyle/>
          <a:p>
            <a:fld id="{FF61B324-B9E3-45BA-9CF9-A110335D01BF}" type="slidenum">
              <a:rPr lang="en-GB" smtClean="0"/>
              <a:t>7</a:t>
            </a:fld>
            <a:endParaRPr lang="en-GB"/>
          </a:p>
        </p:txBody>
      </p:sp>
    </p:spTree>
    <p:extLst>
      <p:ext uri="{BB962C8B-B14F-4D97-AF65-F5344CB8AC3E}">
        <p14:creationId xmlns:p14="http://schemas.microsoft.com/office/powerpoint/2010/main" val="24072662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GB" dirty="0"/>
          </a:p>
        </p:txBody>
      </p:sp>
      <p:sp>
        <p:nvSpPr>
          <p:cNvPr id="4" name="Slide Number Placeholder 3"/>
          <p:cNvSpPr>
            <a:spLocks noGrp="1"/>
          </p:cNvSpPr>
          <p:nvPr>
            <p:ph type="sldNum" sz="quarter" idx="10"/>
          </p:nvPr>
        </p:nvSpPr>
        <p:spPr/>
        <p:txBody>
          <a:bodyPr/>
          <a:lstStyle/>
          <a:p>
            <a:fld id="{FF61B324-B9E3-45BA-9CF9-A110335D01BF}" type="slidenum">
              <a:rPr lang="en-GB" smtClean="0"/>
              <a:t>8</a:t>
            </a:fld>
            <a:endParaRPr lang="en-GB"/>
          </a:p>
        </p:txBody>
      </p:sp>
    </p:spTree>
    <p:extLst>
      <p:ext uri="{BB962C8B-B14F-4D97-AF65-F5344CB8AC3E}">
        <p14:creationId xmlns:p14="http://schemas.microsoft.com/office/powerpoint/2010/main" val="22099390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GB" dirty="0"/>
              <a:t>No difference</a:t>
            </a:r>
          </a:p>
        </p:txBody>
      </p:sp>
      <p:sp>
        <p:nvSpPr>
          <p:cNvPr id="4" name="Slide Number Placeholder 3"/>
          <p:cNvSpPr>
            <a:spLocks noGrp="1"/>
          </p:cNvSpPr>
          <p:nvPr>
            <p:ph type="sldNum" sz="quarter" idx="10"/>
          </p:nvPr>
        </p:nvSpPr>
        <p:spPr/>
        <p:txBody>
          <a:bodyPr/>
          <a:lstStyle/>
          <a:p>
            <a:fld id="{FF61B324-B9E3-45BA-9CF9-A110335D01BF}" type="slidenum">
              <a:rPr lang="en-GB" smtClean="0"/>
              <a:t>9</a:t>
            </a:fld>
            <a:endParaRPr lang="en-GB"/>
          </a:p>
        </p:txBody>
      </p:sp>
    </p:spTree>
    <p:extLst>
      <p:ext uri="{BB962C8B-B14F-4D97-AF65-F5344CB8AC3E}">
        <p14:creationId xmlns:p14="http://schemas.microsoft.com/office/powerpoint/2010/main" val="22904582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GB" dirty="0"/>
              <a:t>No difference</a:t>
            </a:r>
          </a:p>
        </p:txBody>
      </p:sp>
      <p:sp>
        <p:nvSpPr>
          <p:cNvPr id="4" name="Slide Number Placeholder 3"/>
          <p:cNvSpPr>
            <a:spLocks noGrp="1"/>
          </p:cNvSpPr>
          <p:nvPr>
            <p:ph type="sldNum" sz="quarter" idx="10"/>
          </p:nvPr>
        </p:nvSpPr>
        <p:spPr/>
        <p:txBody>
          <a:bodyPr/>
          <a:lstStyle/>
          <a:p>
            <a:fld id="{FF61B324-B9E3-45BA-9CF9-A110335D01BF}" type="slidenum">
              <a:rPr lang="en-GB" smtClean="0"/>
              <a:t>10</a:t>
            </a:fld>
            <a:endParaRPr lang="en-GB"/>
          </a:p>
        </p:txBody>
      </p:sp>
    </p:spTree>
    <p:extLst>
      <p:ext uri="{BB962C8B-B14F-4D97-AF65-F5344CB8AC3E}">
        <p14:creationId xmlns:p14="http://schemas.microsoft.com/office/powerpoint/2010/main" val="1035622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7"/>
            <a:ext cx="84201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35AF43BE-A6AD-47C1-A140-428E61FAD2C9}" type="datetimeFigureOut">
              <a:rPr lang="en-GB" smtClean="0"/>
              <a:pPr/>
              <a:t>24/01/2021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A5A4A7C-179E-4165-A00D-4958B0FDB610}" type="slidenum">
              <a:rPr lang="en-GB" smtClean="0"/>
              <a:pPr/>
              <a:t>‹#›</a:t>
            </a:fld>
            <a:endParaRPr lang="en-GB"/>
          </a:p>
        </p:txBody>
      </p:sp>
    </p:spTree>
    <p:extLst>
      <p:ext uri="{BB962C8B-B14F-4D97-AF65-F5344CB8AC3E}">
        <p14:creationId xmlns:p14="http://schemas.microsoft.com/office/powerpoint/2010/main" val="2596148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5AF43BE-A6AD-47C1-A140-428E61FAD2C9}" type="datetimeFigureOut">
              <a:rPr lang="en-GB" smtClean="0"/>
              <a:pPr/>
              <a:t>24/01/2021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A5A4A7C-179E-4165-A00D-4958B0FDB610}" type="slidenum">
              <a:rPr lang="en-GB" smtClean="0"/>
              <a:pPr/>
              <a:t>‹#›</a:t>
            </a:fld>
            <a:endParaRPr lang="en-GB"/>
          </a:p>
        </p:txBody>
      </p:sp>
    </p:spTree>
    <p:extLst>
      <p:ext uri="{BB962C8B-B14F-4D97-AF65-F5344CB8AC3E}">
        <p14:creationId xmlns:p14="http://schemas.microsoft.com/office/powerpoint/2010/main" val="40341999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39"/>
            <a:ext cx="2228850" cy="5851524"/>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95300" y="274639"/>
            <a:ext cx="6521450" cy="58515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5AF43BE-A6AD-47C1-A140-428E61FAD2C9}" type="datetimeFigureOut">
              <a:rPr lang="en-GB" smtClean="0"/>
              <a:pPr/>
              <a:t>24/01/2021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A5A4A7C-179E-4165-A00D-4958B0FDB610}" type="slidenum">
              <a:rPr lang="en-GB" smtClean="0"/>
              <a:pPr/>
              <a:t>‹#›</a:t>
            </a:fld>
            <a:endParaRPr lang="en-GB"/>
          </a:p>
        </p:txBody>
      </p:sp>
    </p:spTree>
    <p:extLst>
      <p:ext uri="{BB962C8B-B14F-4D97-AF65-F5344CB8AC3E}">
        <p14:creationId xmlns:p14="http://schemas.microsoft.com/office/powerpoint/2010/main" val="2499752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5AF43BE-A6AD-47C1-A140-428E61FAD2C9}" type="datetimeFigureOut">
              <a:rPr lang="en-GB" smtClean="0"/>
              <a:pPr/>
              <a:t>24/01/2021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A5A4A7C-179E-4165-A00D-4958B0FDB610}" type="slidenum">
              <a:rPr lang="en-GB" smtClean="0"/>
              <a:pPr/>
              <a:t>‹#›</a:t>
            </a:fld>
            <a:endParaRPr lang="en-GB"/>
          </a:p>
        </p:txBody>
      </p:sp>
    </p:spTree>
    <p:extLst>
      <p:ext uri="{BB962C8B-B14F-4D97-AF65-F5344CB8AC3E}">
        <p14:creationId xmlns:p14="http://schemas.microsoft.com/office/powerpoint/2010/main" val="25261119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0"/>
            <a:ext cx="84201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82506" y="2906714"/>
            <a:ext cx="8420100" cy="150018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5AF43BE-A6AD-47C1-A140-428E61FAD2C9}" type="datetimeFigureOut">
              <a:rPr lang="en-GB" smtClean="0"/>
              <a:pPr/>
              <a:t>24/01/2021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A5A4A7C-179E-4165-A00D-4958B0FDB610}" type="slidenum">
              <a:rPr lang="en-GB" smtClean="0"/>
              <a:pPr/>
              <a:t>‹#›</a:t>
            </a:fld>
            <a:endParaRPr lang="en-GB"/>
          </a:p>
        </p:txBody>
      </p:sp>
    </p:spTree>
    <p:extLst>
      <p:ext uri="{BB962C8B-B14F-4D97-AF65-F5344CB8AC3E}">
        <p14:creationId xmlns:p14="http://schemas.microsoft.com/office/powerpoint/2010/main" val="3325618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35AF43BE-A6AD-47C1-A140-428E61FAD2C9}" type="datetimeFigureOut">
              <a:rPr lang="en-GB" smtClean="0"/>
              <a:pPr/>
              <a:t>24/01/2021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A5A4A7C-179E-4165-A00D-4958B0FDB610}" type="slidenum">
              <a:rPr lang="en-GB" smtClean="0"/>
              <a:pPr/>
              <a:t>‹#›</a:t>
            </a:fld>
            <a:endParaRPr lang="en-GB"/>
          </a:p>
        </p:txBody>
      </p:sp>
    </p:spTree>
    <p:extLst>
      <p:ext uri="{BB962C8B-B14F-4D97-AF65-F5344CB8AC3E}">
        <p14:creationId xmlns:p14="http://schemas.microsoft.com/office/powerpoint/2010/main" val="21031200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95301"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1"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5032113" y="1535113"/>
            <a:ext cx="437858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113" y="2174875"/>
            <a:ext cx="437858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35AF43BE-A6AD-47C1-A140-428E61FAD2C9}" type="datetimeFigureOut">
              <a:rPr lang="en-GB" smtClean="0"/>
              <a:pPr/>
              <a:t>24/01/2021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A5A4A7C-179E-4165-A00D-4958B0FDB610}" type="slidenum">
              <a:rPr lang="en-GB" smtClean="0"/>
              <a:pPr/>
              <a:t>‹#›</a:t>
            </a:fld>
            <a:endParaRPr lang="en-GB"/>
          </a:p>
        </p:txBody>
      </p:sp>
    </p:spTree>
    <p:extLst>
      <p:ext uri="{BB962C8B-B14F-4D97-AF65-F5344CB8AC3E}">
        <p14:creationId xmlns:p14="http://schemas.microsoft.com/office/powerpoint/2010/main" val="9086398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35AF43BE-A6AD-47C1-A140-428E61FAD2C9}" type="datetimeFigureOut">
              <a:rPr lang="en-GB" smtClean="0"/>
              <a:pPr/>
              <a:t>24/01/2021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A5A4A7C-179E-4165-A00D-4958B0FDB610}" type="slidenum">
              <a:rPr lang="en-GB" smtClean="0"/>
              <a:pPr/>
              <a:t>‹#›</a:t>
            </a:fld>
            <a:endParaRPr lang="en-GB"/>
          </a:p>
        </p:txBody>
      </p:sp>
    </p:spTree>
    <p:extLst>
      <p:ext uri="{BB962C8B-B14F-4D97-AF65-F5344CB8AC3E}">
        <p14:creationId xmlns:p14="http://schemas.microsoft.com/office/powerpoint/2010/main" val="371996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AF43BE-A6AD-47C1-A140-428E61FAD2C9}" type="datetimeFigureOut">
              <a:rPr lang="en-GB" smtClean="0"/>
              <a:pPr/>
              <a:t>24/01/2021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A5A4A7C-179E-4165-A00D-4958B0FDB610}" type="slidenum">
              <a:rPr lang="en-GB" smtClean="0"/>
              <a:pPr/>
              <a:t>‹#›</a:t>
            </a:fld>
            <a:endParaRPr lang="en-GB"/>
          </a:p>
        </p:txBody>
      </p:sp>
    </p:spTree>
    <p:extLst>
      <p:ext uri="{BB962C8B-B14F-4D97-AF65-F5344CB8AC3E}">
        <p14:creationId xmlns:p14="http://schemas.microsoft.com/office/powerpoint/2010/main" val="26849155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2" y="273051"/>
            <a:ext cx="3259006"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872972" y="273051"/>
            <a:ext cx="553773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95302"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5AF43BE-A6AD-47C1-A140-428E61FAD2C9}" type="datetimeFigureOut">
              <a:rPr lang="en-GB" smtClean="0"/>
              <a:pPr/>
              <a:t>24/01/2021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A5A4A7C-179E-4165-A00D-4958B0FDB610}" type="slidenum">
              <a:rPr lang="en-GB" smtClean="0"/>
              <a:pPr/>
              <a:t>‹#›</a:t>
            </a:fld>
            <a:endParaRPr lang="en-GB"/>
          </a:p>
        </p:txBody>
      </p:sp>
    </p:spTree>
    <p:extLst>
      <p:ext uri="{BB962C8B-B14F-4D97-AF65-F5344CB8AC3E}">
        <p14:creationId xmlns:p14="http://schemas.microsoft.com/office/powerpoint/2010/main" val="35828506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1"/>
            <a:ext cx="59436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941645" y="5367339"/>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5AF43BE-A6AD-47C1-A140-428E61FAD2C9}" type="datetimeFigureOut">
              <a:rPr lang="en-GB" smtClean="0"/>
              <a:pPr/>
              <a:t>24/01/2021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A5A4A7C-179E-4165-A00D-4958B0FDB610}" type="slidenum">
              <a:rPr lang="en-GB" smtClean="0"/>
              <a:pPr/>
              <a:t>‹#›</a:t>
            </a:fld>
            <a:endParaRPr lang="en-GB"/>
          </a:p>
        </p:txBody>
      </p:sp>
    </p:spTree>
    <p:extLst>
      <p:ext uri="{BB962C8B-B14F-4D97-AF65-F5344CB8AC3E}">
        <p14:creationId xmlns:p14="http://schemas.microsoft.com/office/powerpoint/2010/main" val="32668788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95300" y="6356351"/>
            <a:ext cx="2311400" cy="365124"/>
          </a:xfrm>
          <a:prstGeom prst="rect">
            <a:avLst/>
          </a:prstGeom>
        </p:spPr>
        <p:txBody>
          <a:bodyPr vert="horz" lIns="91440" tIns="45720" rIns="91440" bIns="45720" rtlCol="0" anchor="ctr"/>
          <a:lstStyle>
            <a:lvl1pPr algn="l">
              <a:defRPr sz="1200">
                <a:solidFill>
                  <a:schemeClr val="tx1">
                    <a:tint val="75000"/>
                  </a:schemeClr>
                </a:solidFill>
              </a:defRPr>
            </a:lvl1pPr>
          </a:lstStyle>
          <a:p>
            <a:fld id="{35AF43BE-A6AD-47C1-A140-428E61FAD2C9}" type="datetimeFigureOut">
              <a:rPr lang="en-GB" smtClean="0"/>
              <a:pPr/>
              <a:t>24/01/2021</a:t>
            </a:fld>
            <a:endParaRPr lang="en-GB"/>
          </a:p>
        </p:txBody>
      </p:sp>
      <p:sp>
        <p:nvSpPr>
          <p:cNvPr id="5" name="Footer Placeholder 4"/>
          <p:cNvSpPr>
            <a:spLocks noGrp="1"/>
          </p:cNvSpPr>
          <p:nvPr>
            <p:ph type="ftr" sz="quarter" idx="3"/>
          </p:nvPr>
        </p:nvSpPr>
        <p:spPr>
          <a:xfrm>
            <a:off x="3384550" y="6356351"/>
            <a:ext cx="3136900" cy="36512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7099300" y="6356351"/>
            <a:ext cx="2311400" cy="365124"/>
          </a:xfrm>
          <a:prstGeom prst="rect">
            <a:avLst/>
          </a:prstGeom>
        </p:spPr>
        <p:txBody>
          <a:bodyPr vert="horz" lIns="91440" tIns="45720" rIns="91440" bIns="45720" rtlCol="0" anchor="ctr"/>
          <a:lstStyle>
            <a:lvl1pPr algn="r">
              <a:defRPr sz="1200">
                <a:solidFill>
                  <a:schemeClr val="tx1">
                    <a:tint val="75000"/>
                  </a:schemeClr>
                </a:solidFill>
              </a:defRPr>
            </a:lvl1pPr>
          </a:lstStyle>
          <a:p>
            <a:fld id="{2A5A4A7C-179E-4165-A00D-4958B0FDB610}" type="slidenum">
              <a:rPr lang="en-GB" smtClean="0"/>
              <a:pPr/>
              <a:t>‹#›</a:t>
            </a:fld>
            <a:endParaRPr lang="en-GB"/>
          </a:p>
        </p:txBody>
      </p:sp>
    </p:spTree>
    <p:extLst>
      <p:ext uri="{BB962C8B-B14F-4D97-AF65-F5344CB8AC3E}">
        <p14:creationId xmlns:p14="http://schemas.microsoft.com/office/powerpoint/2010/main" val="10483347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hyperlink" Target="http://staff.wsha.local/Home.aspx" TargetMode="External"/><Relationship Id="rId1" Type="http://schemas.openxmlformats.org/officeDocument/2006/relationships/slideLayout" Target="../slideLayouts/slideLayout7.xml"/><Relationship Id="rId4" Type="http://schemas.openxmlformats.org/officeDocument/2006/relationships/image" Target="../media/image2.tiff"/></Relationships>
</file>

<file path=ppt/slides/_rels/slide10.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5.tiff"/></Relationships>
</file>

<file path=ppt/slides/_rels/slide7.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20549" y="0"/>
            <a:ext cx="992655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p:cNvSpPr/>
          <p:nvPr/>
        </p:nvSpPr>
        <p:spPr>
          <a:xfrm>
            <a:off x="136353" y="90435"/>
            <a:ext cx="9621069" cy="6605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ACL </a:t>
            </a:r>
            <a:endParaRPr lang="en-GB" dirty="0"/>
          </a:p>
        </p:txBody>
      </p:sp>
      <p:sp>
        <p:nvSpPr>
          <p:cNvPr id="43" name="TextBox 42"/>
          <p:cNvSpPr txBox="1"/>
          <p:nvPr/>
        </p:nvSpPr>
        <p:spPr>
          <a:xfrm>
            <a:off x="355942" y="2596032"/>
            <a:ext cx="184731" cy="215444"/>
          </a:xfrm>
          <a:prstGeom prst="rect">
            <a:avLst/>
          </a:prstGeom>
          <a:noFill/>
        </p:spPr>
        <p:txBody>
          <a:bodyPr wrap="none" rtlCol="0">
            <a:spAutoFit/>
          </a:bodyPr>
          <a:lstStyle/>
          <a:p>
            <a:endParaRPr lang="en-GB" sz="800" dirty="0"/>
          </a:p>
        </p:txBody>
      </p:sp>
      <p:sp>
        <p:nvSpPr>
          <p:cNvPr id="4" name="AutoShape 2" descr="Description: Description: Description: EAOC logo"/>
          <p:cNvSpPr>
            <a:spLocks noChangeAspect="1" noChangeArrowheads="1"/>
          </p:cNvSpPr>
          <p:nvPr/>
        </p:nvSpPr>
        <p:spPr bwMode="auto">
          <a:xfrm>
            <a:off x="0" y="168275"/>
            <a:ext cx="781050" cy="10001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122" name="Picture 2" descr="Logo">
            <a:hlinkClick r:id="rId2" tooltip="West Suffolk NHS Foundation Tru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63" y="-449263"/>
            <a:ext cx="3009900" cy="942976"/>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Logo">
            <a:hlinkClick r:id="rId2" tooltip="West Suffolk NHS Foundation Tru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963" y="-296863"/>
            <a:ext cx="3009900" cy="94297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8F689E82-218B-4E44-9E53-4C292CBE4A0F}"/>
              </a:ext>
            </a:extLst>
          </p:cNvPr>
          <p:cNvSpPr txBox="1"/>
          <p:nvPr/>
        </p:nvSpPr>
        <p:spPr>
          <a:xfrm>
            <a:off x="2163337" y="5887844"/>
            <a:ext cx="4148253" cy="923330"/>
          </a:xfrm>
          <a:prstGeom prst="rect">
            <a:avLst/>
          </a:prstGeom>
          <a:noFill/>
        </p:spPr>
        <p:txBody>
          <a:bodyPr wrap="square" rtlCol="0">
            <a:spAutoFit/>
          </a:bodyPr>
          <a:lstStyle/>
          <a:p>
            <a:r>
              <a:rPr lang="en-GB" dirty="0" err="1"/>
              <a:t>Pindara</a:t>
            </a:r>
            <a:r>
              <a:rPr lang="en-GB" dirty="0"/>
              <a:t> Private Hospital, </a:t>
            </a:r>
            <a:r>
              <a:rPr lang="en-GB" dirty="0" err="1"/>
              <a:t>Benowa</a:t>
            </a:r>
            <a:r>
              <a:rPr lang="en-GB" dirty="0"/>
              <a:t>, Queensland, Australia</a:t>
            </a:r>
          </a:p>
          <a:p>
            <a:endParaRPr lang="en-US" dirty="0"/>
          </a:p>
        </p:txBody>
      </p:sp>
      <p:pic>
        <p:nvPicPr>
          <p:cNvPr id="14" name="Picture 13">
            <a:extLst>
              <a:ext uri="{FF2B5EF4-FFF2-40B4-BE49-F238E27FC236}">
                <a16:creationId xmlns:a16="http://schemas.microsoft.com/office/drawing/2014/main" id="{61384733-5DAF-224A-BDE5-BCA6ABE74666}"/>
              </a:ext>
            </a:extLst>
          </p:cNvPr>
          <p:cNvPicPr>
            <a:picLocks noChangeAspect="1"/>
          </p:cNvPicPr>
          <p:nvPr/>
        </p:nvPicPr>
        <p:blipFill rotWithShape="1">
          <a:blip r:embed="rId4"/>
          <a:srcRect b="64371"/>
          <a:stretch/>
        </p:blipFill>
        <p:spPr>
          <a:xfrm>
            <a:off x="271131" y="217119"/>
            <a:ext cx="9068811" cy="2711599"/>
          </a:xfrm>
          <a:prstGeom prst="rect">
            <a:avLst/>
          </a:prstGeom>
        </p:spPr>
      </p:pic>
      <p:sp>
        <p:nvSpPr>
          <p:cNvPr id="15" name="TextBox 14">
            <a:extLst>
              <a:ext uri="{FF2B5EF4-FFF2-40B4-BE49-F238E27FC236}">
                <a16:creationId xmlns:a16="http://schemas.microsoft.com/office/drawing/2014/main" id="{C3A5E02E-8E87-B442-8CD5-07B0BD1CACAD}"/>
              </a:ext>
            </a:extLst>
          </p:cNvPr>
          <p:cNvSpPr txBox="1"/>
          <p:nvPr/>
        </p:nvSpPr>
        <p:spPr>
          <a:xfrm>
            <a:off x="355942" y="2840893"/>
            <a:ext cx="4228250" cy="369332"/>
          </a:xfrm>
          <a:prstGeom prst="rect">
            <a:avLst/>
          </a:prstGeom>
          <a:noFill/>
        </p:spPr>
        <p:txBody>
          <a:bodyPr wrap="square" rtlCol="0">
            <a:spAutoFit/>
          </a:bodyPr>
          <a:lstStyle/>
          <a:p>
            <a:r>
              <a:rPr lang="en-US" dirty="0"/>
              <a:t>Impact factor 4.578</a:t>
            </a:r>
          </a:p>
        </p:txBody>
      </p:sp>
    </p:spTree>
    <p:extLst>
      <p:ext uri="{BB962C8B-B14F-4D97-AF65-F5344CB8AC3E}">
        <p14:creationId xmlns:p14="http://schemas.microsoft.com/office/powerpoint/2010/main" val="3602462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20549" y="0"/>
            <a:ext cx="992655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p:cNvSpPr/>
          <p:nvPr/>
        </p:nvSpPr>
        <p:spPr>
          <a:xfrm>
            <a:off x="136353" y="90435"/>
            <a:ext cx="9621069" cy="6605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v</a:t>
            </a:r>
          </a:p>
        </p:txBody>
      </p:sp>
      <p:sp>
        <p:nvSpPr>
          <p:cNvPr id="41" name="Title 1"/>
          <p:cNvSpPr>
            <a:spLocks noGrp="1"/>
          </p:cNvSpPr>
          <p:nvPr>
            <p:ph type="ctrTitle" idx="4294967295"/>
          </p:nvPr>
        </p:nvSpPr>
        <p:spPr>
          <a:xfrm>
            <a:off x="292905" y="464667"/>
            <a:ext cx="9007212" cy="777021"/>
          </a:xfrm>
          <a:solidFill>
            <a:schemeClr val="tx2">
              <a:lumMod val="60000"/>
              <a:lumOff val="40000"/>
            </a:schemeClr>
          </a:solidFill>
          <a:ln>
            <a:noFill/>
          </a:ln>
        </p:spPr>
        <p:txBody>
          <a:bodyPr>
            <a:normAutofit/>
          </a:bodyPr>
          <a:lstStyle/>
          <a:p>
            <a:r>
              <a:rPr lang="en-GB" sz="4000" dirty="0">
                <a:solidFill>
                  <a:schemeClr val="bg1"/>
                </a:solidFill>
                <a:cs typeface="Arial" panose="020B0604020202020204" pitchFamily="34" charset="0"/>
              </a:rPr>
              <a:t>Results</a:t>
            </a:r>
          </a:p>
        </p:txBody>
      </p:sp>
      <p:sp>
        <p:nvSpPr>
          <p:cNvPr id="43" name="TextBox 42"/>
          <p:cNvSpPr txBox="1"/>
          <p:nvPr/>
        </p:nvSpPr>
        <p:spPr>
          <a:xfrm>
            <a:off x="355942" y="2596032"/>
            <a:ext cx="184731" cy="215444"/>
          </a:xfrm>
          <a:prstGeom prst="rect">
            <a:avLst/>
          </a:prstGeom>
          <a:noFill/>
        </p:spPr>
        <p:txBody>
          <a:bodyPr wrap="none" rtlCol="0">
            <a:spAutoFit/>
          </a:bodyPr>
          <a:lstStyle/>
          <a:p>
            <a:endParaRPr lang="en-GB" sz="800" dirty="0"/>
          </a:p>
        </p:txBody>
      </p:sp>
      <p:pic>
        <p:nvPicPr>
          <p:cNvPr id="3" name="Picture 2">
            <a:extLst>
              <a:ext uri="{FF2B5EF4-FFF2-40B4-BE49-F238E27FC236}">
                <a16:creationId xmlns:a16="http://schemas.microsoft.com/office/drawing/2014/main" id="{A35601BB-361E-F44A-A4FE-A7B0279ABDED}"/>
              </a:ext>
            </a:extLst>
          </p:cNvPr>
          <p:cNvPicPr>
            <a:picLocks noChangeAspect="1"/>
          </p:cNvPicPr>
          <p:nvPr/>
        </p:nvPicPr>
        <p:blipFill>
          <a:blip r:embed="rId3"/>
          <a:stretch>
            <a:fillRect/>
          </a:stretch>
        </p:blipFill>
        <p:spPr>
          <a:xfrm>
            <a:off x="1936872" y="1403727"/>
            <a:ext cx="7557460" cy="3706155"/>
          </a:xfrm>
          <a:prstGeom prst="rect">
            <a:avLst/>
          </a:prstGeom>
        </p:spPr>
      </p:pic>
      <p:sp>
        <p:nvSpPr>
          <p:cNvPr id="8" name="Oval 7">
            <a:extLst>
              <a:ext uri="{FF2B5EF4-FFF2-40B4-BE49-F238E27FC236}">
                <a16:creationId xmlns:a16="http://schemas.microsoft.com/office/drawing/2014/main" id="{BD3E75B4-A6ED-CF48-9EBA-78D488DA3D6F}"/>
              </a:ext>
            </a:extLst>
          </p:cNvPr>
          <p:cNvSpPr/>
          <p:nvPr/>
        </p:nvSpPr>
        <p:spPr>
          <a:xfrm>
            <a:off x="8139952" y="2290557"/>
            <a:ext cx="968188" cy="40408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09035059-AE34-5141-B58D-FB5E7E154F9B}"/>
              </a:ext>
            </a:extLst>
          </p:cNvPr>
          <p:cNvSpPr txBox="1"/>
          <p:nvPr/>
        </p:nvSpPr>
        <p:spPr>
          <a:xfrm>
            <a:off x="355942" y="2195222"/>
            <a:ext cx="2028670" cy="369332"/>
          </a:xfrm>
          <a:prstGeom prst="rect">
            <a:avLst/>
          </a:prstGeom>
          <a:noFill/>
        </p:spPr>
        <p:txBody>
          <a:bodyPr wrap="square" rtlCol="0">
            <a:spAutoFit/>
          </a:bodyPr>
          <a:lstStyle/>
          <a:p>
            <a:r>
              <a:rPr lang="en-US" dirty="0"/>
              <a:t>Superior (0.5 days)</a:t>
            </a:r>
          </a:p>
        </p:txBody>
      </p:sp>
      <p:sp>
        <p:nvSpPr>
          <p:cNvPr id="10" name="TextBox 9">
            <a:extLst>
              <a:ext uri="{FF2B5EF4-FFF2-40B4-BE49-F238E27FC236}">
                <a16:creationId xmlns:a16="http://schemas.microsoft.com/office/drawing/2014/main" id="{F90B1788-9D4B-5241-8C6F-82BC11507F87}"/>
              </a:ext>
            </a:extLst>
          </p:cNvPr>
          <p:cNvSpPr txBox="1"/>
          <p:nvPr/>
        </p:nvSpPr>
        <p:spPr>
          <a:xfrm>
            <a:off x="292905" y="3034678"/>
            <a:ext cx="1195286" cy="646331"/>
          </a:xfrm>
          <a:prstGeom prst="rect">
            <a:avLst/>
          </a:prstGeom>
          <a:noFill/>
        </p:spPr>
        <p:txBody>
          <a:bodyPr wrap="square" rtlCol="0">
            <a:spAutoFit/>
          </a:bodyPr>
          <a:lstStyle/>
          <a:p>
            <a:r>
              <a:rPr lang="en-US" dirty="0"/>
              <a:t>Everything equal</a:t>
            </a:r>
          </a:p>
        </p:txBody>
      </p:sp>
      <p:sp>
        <p:nvSpPr>
          <p:cNvPr id="5" name="Left Brace 4">
            <a:extLst>
              <a:ext uri="{FF2B5EF4-FFF2-40B4-BE49-F238E27FC236}">
                <a16:creationId xmlns:a16="http://schemas.microsoft.com/office/drawing/2014/main" id="{D1698930-825C-9546-AEB6-BA613A96F788}"/>
              </a:ext>
            </a:extLst>
          </p:cNvPr>
          <p:cNvSpPr/>
          <p:nvPr/>
        </p:nvSpPr>
        <p:spPr>
          <a:xfrm>
            <a:off x="1706286" y="2569154"/>
            <a:ext cx="254205" cy="1577377"/>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3220902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20549" y="0"/>
            <a:ext cx="992655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p:cNvSpPr/>
          <p:nvPr/>
        </p:nvSpPr>
        <p:spPr>
          <a:xfrm>
            <a:off x="136353" y="90435"/>
            <a:ext cx="9621069" cy="6605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v</a:t>
            </a:r>
          </a:p>
        </p:txBody>
      </p:sp>
      <p:sp>
        <p:nvSpPr>
          <p:cNvPr id="41" name="Title 1"/>
          <p:cNvSpPr>
            <a:spLocks noGrp="1"/>
          </p:cNvSpPr>
          <p:nvPr>
            <p:ph type="ctrTitle" idx="4294967295"/>
          </p:nvPr>
        </p:nvSpPr>
        <p:spPr>
          <a:xfrm>
            <a:off x="292906" y="464667"/>
            <a:ext cx="9337322" cy="777021"/>
          </a:xfrm>
          <a:solidFill>
            <a:schemeClr val="tx2">
              <a:lumMod val="60000"/>
              <a:lumOff val="40000"/>
            </a:schemeClr>
          </a:solidFill>
          <a:ln>
            <a:noFill/>
          </a:ln>
        </p:spPr>
        <p:txBody>
          <a:bodyPr>
            <a:normAutofit/>
          </a:bodyPr>
          <a:lstStyle/>
          <a:p>
            <a:r>
              <a:rPr lang="en-GB" sz="4000" dirty="0">
                <a:solidFill>
                  <a:schemeClr val="bg1"/>
                </a:solidFill>
                <a:cs typeface="Arial" panose="020B0604020202020204" pitchFamily="34" charset="0"/>
              </a:rPr>
              <a:t>Critique</a:t>
            </a:r>
          </a:p>
        </p:txBody>
      </p:sp>
      <p:sp>
        <p:nvSpPr>
          <p:cNvPr id="43" name="TextBox 42"/>
          <p:cNvSpPr txBox="1"/>
          <p:nvPr/>
        </p:nvSpPr>
        <p:spPr>
          <a:xfrm>
            <a:off x="355942" y="2596032"/>
            <a:ext cx="184731" cy="215444"/>
          </a:xfrm>
          <a:prstGeom prst="rect">
            <a:avLst/>
          </a:prstGeom>
          <a:noFill/>
        </p:spPr>
        <p:txBody>
          <a:bodyPr wrap="none" rtlCol="0">
            <a:spAutoFit/>
          </a:bodyPr>
          <a:lstStyle/>
          <a:p>
            <a:endParaRPr lang="en-GB" sz="800" dirty="0"/>
          </a:p>
        </p:txBody>
      </p:sp>
      <p:sp>
        <p:nvSpPr>
          <p:cNvPr id="3" name="Rectangle 2">
            <a:extLst>
              <a:ext uri="{FF2B5EF4-FFF2-40B4-BE49-F238E27FC236}">
                <a16:creationId xmlns:a16="http://schemas.microsoft.com/office/drawing/2014/main" id="{DCEA6901-4CAB-9548-90D5-D7203AF50811}"/>
              </a:ext>
            </a:extLst>
          </p:cNvPr>
          <p:cNvSpPr/>
          <p:nvPr/>
        </p:nvSpPr>
        <p:spPr>
          <a:xfrm>
            <a:off x="355942" y="1305342"/>
            <a:ext cx="9274286" cy="5016758"/>
          </a:xfrm>
          <a:prstGeom prst="rect">
            <a:avLst/>
          </a:prstGeom>
        </p:spPr>
        <p:txBody>
          <a:bodyPr wrap="square">
            <a:spAutoFit/>
          </a:bodyPr>
          <a:lstStyle/>
          <a:p>
            <a:r>
              <a:rPr lang="en-GB" sz="3200" dirty="0"/>
              <a:t>Study design: 	Good RCT level 1 evidence</a:t>
            </a:r>
          </a:p>
          <a:p>
            <a:endParaRPr lang="en-GB" sz="3200" dirty="0"/>
          </a:p>
          <a:p>
            <a:r>
              <a:rPr lang="en-GB" sz="3200" dirty="0"/>
              <a:t>Limitations: 	Small number of patients</a:t>
            </a:r>
          </a:p>
          <a:p>
            <a:r>
              <a:rPr lang="en-GB" sz="3200" dirty="0"/>
              <a:t>			Pre-op scores</a:t>
            </a:r>
          </a:p>
          <a:p>
            <a:r>
              <a:rPr lang="en-GB" sz="3200" dirty="0"/>
              <a:t>			Can all outcomes be attributed to 				pedalling?</a:t>
            </a:r>
          </a:p>
          <a:p>
            <a:r>
              <a:rPr lang="en-GB" sz="3200" dirty="0"/>
              <a:t>			Other outcome 	- FJS – lower ceiling</a:t>
            </a:r>
          </a:p>
          <a:p>
            <a:r>
              <a:rPr lang="en-GB" sz="3200" dirty="0"/>
              <a:t>						- Wound infection</a:t>
            </a:r>
          </a:p>
          <a:p>
            <a:r>
              <a:rPr lang="en-GB" sz="3200" dirty="0"/>
              <a:t>			</a:t>
            </a:r>
          </a:p>
          <a:p>
            <a:endParaRPr lang="en-GB" sz="3200" dirty="0"/>
          </a:p>
        </p:txBody>
      </p:sp>
    </p:spTree>
    <p:extLst>
      <p:ext uri="{BB962C8B-B14F-4D97-AF65-F5344CB8AC3E}">
        <p14:creationId xmlns:p14="http://schemas.microsoft.com/office/powerpoint/2010/main" val="40334708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20549" y="0"/>
            <a:ext cx="992655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p:cNvSpPr/>
          <p:nvPr/>
        </p:nvSpPr>
        <p:spPr>
          <a:xfrm>
            <a:off x="136353" y="90435"/>
            <a:ext cx="9621069" cy="6605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v</a:t>
            </a:r>
          </a:p>
        </p:txBody>
      </p:sp>
      <p:sp>
        <p:nvSpPr>
          <p:cNvPr id="41" name="Title 1"/>
          <p:cNvSpPr>
            <a:spLocks noGrp="1"/>
          </p:cNvSpPr>
          <p:nvPr>
            <p:ph type="ctrTitle" idx="4294967295"/>
          </p:nvPr>
        </p:nvSpPr>
        <p:spPr>
          <a:xfrm>
            <a:off x="292906" y="464667"/>
            <a:ext cx="9337322" cy="777021"/>
          </a:xfrm>
          <a:solidFill>
            <a:schemeClr val="tx2">
              <a:lumMod val="60000"/>
              <a:lumOff val="40000"/>
            </a:schemeClr>
          </a:solidFill>
          <a:ln>
            <a:noFill/>
          </a:ln>
        </p:spPr>
        <p:txBody>
          <a:bodyPr>
            <a:normAutofit/>
          </a:bodyPr>
          <a:lstStyle/>
          <a:p>
            <a:r>
              <a:rPr lang="en-GB" sz="4000" dirty="0">
                <a:solidFill>
                  <a:schemeClr val="bg1"/>
                </a:solidFill>
                <a:cs typeface="Arial" panose="020B0604020202020204" pitchFamily="34" charset="0"/>
              </a:rPr>
              <a:t>Critique</a:t>
            </a:r>
          </a:p>
        </p:txBody>
      </p:sp>
      <p:sp>
        <p:nvSpPr>
          <p:cNvPr id="43" name="TextBox 42"/>
          <p:cNvSpPr txBox="1"/>
          <p:nvPr/>
        </p:nvSpPr>
        <p:spPr>
          <a:xfrm>
            <a:off x="355942" y="2596032"/>
            <a:ext cx="184731" cy="215444"/>
          </a:xfrm>
          <a:prstGeom prst="rect">
            <a:avLst/>
          </a:prstGeom>
          <a:noFill/>
        </p:spPr>
        <p:txBody>
          <a:bodyPr wrap="none" rtlCol="0">
            <a:spAutoFit/>
          </a:bodyPr>
          <a:lstStyle/>
          <a:p>
            <a:endParaRPr lang="en-GB" sz="800" dirty="0"/>
          </a:p>
        </p:txBody>
      </p:sp>
      <p:sp>
        <p:nvSpPr>
          <p:cNvPr id="3" name="Rectangle 2">
            <a:extLst>
              <a:ext uri="{FF2B5EF4-FFF2-40B4-BE49-F238E27FC236}">
                <a16:creationId xmlns:a16="http://schemas.microsoft.com/office/drawing/2014/main" id="{DCEA6901-4CAB-9548-90D5-D7203AF50811}"/>
              </a:ext>
            </a:extLst>
          </p:cNvPr>
          <p:cNvSpPr/>
          <p:nvPr/>
        </p:nvSpPr>
        <p:spPr>
          <a:xfrm>
            <a:off x="355942" y="1305342"/>
            <a:ext cx="9274286" cy="4031873"/>
          </a:xfrm>
          <a:prstGeom prst="rect">
            <a:avLst/>
          </a:prstGeom>
        </p:spPr>
        <p:txBody>
          <a:bodyPr wrap="square">
            <a:spAutoFit/>
          </a:bodyPr>
          <a:lstStyle/>
          <a:p>
            <a:r>
              <a:rPr lang="en-GB" sz="3200" dirty="0"/>
              <a:t>Is it new? 		Yes</a:t>
            </a:r>
          </a:p>
          <a:p>
            <a:endParaRPr lang="en-GB" sz="3200" dirty="0"/>
          </a:p>
          <a:p>
            <a:r>
              <a:rPr lang="en-GB" sz="3200" dirty="0"/>
              <a:t>Is it important? 	Yes – better pain, reduced LOS, 				improved early mobility</a:t>
            </a:r>
          </a:p>
          <a:p>
            <a:endParaRPr lang="en-GB" sz="3200" dirty="0"/>
          </a:p>
          <a:p>
            <a:r>
              <a:rPr lang="en-GB" sz="3200" dirty="0"/>
              <a:t>Will it change my practice?		Yes  </a:t>
            </a:r>
          </a:p>
          <a:p>
            <a:endParaRPr lang="en-GB" sz="3200" dirty="0"/>
          </a:p>
          <a:p>
            <a:endParaRPr lang="en-GB" sz="3200" dirty="0"/>
          </a:p>
        </p:txBody>
      </p:sp>
    </p:spTree>
    <p:extLst>
      <p:ext uri="{BB962C8B-B14F-4D97-AF65-F5344CB8AC3E}">
        <p14:creationId xmlns:p14="http://schemas.microsoft.com/office/powerpoint/2010/main" val="23308686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20549" y="0"/>
            <a:ext cx="992655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p:cNvSpPr/>
          <p:nvPr/>
        </p:nvSpPr>
        <p:spPr>
          <a:xfrm>
            <a:off x="136353" y="90435"/>
            <a:ext cx="9621069" cy="6605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v</a:t>
            </a:r>
          </a:p>
        </p:txBody>
      </p:sp>
      <p:sp>
        <p:nvSpPr>
          <p:cNvPr id="41" name="Title 1"/>
          <p:cNvSpPr>
            <a:spLocks noGrp="1"/>
          </p:cNvSpPr>
          <p:nvPr>
            <p:ph type="ctrTitle" idx="4294967295"/>
          </p:nvPr>
        </p:nvSpPr>
        <p:spPr>
          <a:xfrm>
            <a:off x="292906" y="464667"/>
            <a:ext cx="9337322" cy="777021"/>
          </a:xfrm>
          <a:solidFill>
            <a:schemeClr val="tx2">
              <a:lumMod val="60000"/>
              <a:lumOff val="40000"/>
            </a:schemeClr>
          </a:solidFill>
          <a:ln>
            <a:noFill/>
          </a:ln>
        </p:spPr>
        <p:txBody>
          <a:bodyPr>
            <a:normAutofit/>
          </a:bodyPr>
          <a:lstStyle/>
          <a:p>
            <a:r>
              <a:rPr lang="en-GB" sz="4000" dirty="0">
                <a:solidFill>
                  <a:schemeClr val="bg1"/>
                </a:solidFill>
                <a:cs typeface="Arial" panose="020B0604020202020204" pitchFamily="34" charset="0"/>
              </a:rPr>
              <a:t>Why is cycling rehab good?</a:t>
            </a:r>
          </a:p>
        </p:txBody>
      </p:sp>
      <p:sp>
        <p:nvSpPr>
          <p:cNvPr id="43" name="TextBox 42"/>
          <p:cNvSpPr txBox="1"/>
          <p:nvPr/>
        </p:nvSpPr>
        <p:spPr>
          <a:xfrm>
            <a:off x="355942" y="2596032"/>
            <a:ext cx="184731" cy="215444"/>
          </a:xfrm>
          <a:prstGeom prst="rect">
            <a:avLst/>
          </a:prstGeom>
          <a:noFill/>
        </p:spPr>
        <p:txBody>
          <a:bodyPr wrap="none" rtlCol="0">
            <a:spAutoFit/>
          </a:bodyPr>
          <a:lstStyle/>
          <a:p>
            <a:endParaRPr lang="en-GB" sz="800" dirty="0"/>
          </a:p>
        </p:txBody>
      </p:sp>
      <p:sp>
        <p:nvSpPr>
          <p:cNvPr id="3" name="Rectangle 2">
            <a:extLst>
              <a:ext uri="{FF2B5EF4-FFF2-40B4-BE49-F238E27FC236}">
                <a16:creationId xmlns:a16="http://schemas.microsoft.com/office/drawing/2014/main" id="{DCEA6901-4CAB-9548-90D5-D7203AF50811}"/>
              </a:ext>
            </a:extLst>
          </p:cNvPr>
          <p:cNvSpPr/>
          <p:nvPr/>
        </p:nvSpPr>
        <p:spPr>
          <a:xfrm>
            <a:off x="355942" y="1305342"/>
            <a:ext cx="9274286" cy="5016758"/>
          </a:xfrm>
          <a:prstGeom prst="rect">
            <a:avLst/>
          </a:prstGeom>
        </p:spPr>
        <p:txBody>
          <a:bodyPr wrap="square">
            <a:spAutoFit/>
          </a:bodyPr>
          <a:lstStyle/>
          <a:p>
            <a:r>
              <a:rPr lang="en-GB" sz="3200" dirty="0"/>
              <a:t>Easy to do</a:t>
            </a:r>
          </a:p>
          <a:p>
            <a:r>
              <a:rPr lang="en-GB" sz="3200" dirty="0"/>
              <a:t>Good leg drives the other (= passive CPM)</a:t>
            </a:r>
          </a:p>
          <a:p>
            <a:r>
              <a:rPr lang="en-GB" sz="3200" dirty="0"/>
              <a:t>Works both muscles and ROM</a:t>
            </a:r>
          </a:p>
          <a:p>
            <a:r>
              <a:rPr lang="en-GB" sz="3200" dirty="0"/>
              <a:t>Motivating/empowering</a:t>
            </a:r>
          </a:p>
          <a:p>
            <a:r>
              <a:rPr lang="en-GB" sz="3200" dirty="0"/>
              <a:t>Safe</a:t>
            </a:r>
          </a:p>
          <a:p>
            <a:r>
              <a:rPr lang="en-GB" sz="3200" dirty="0"/>
              <a:t>Cheap $35</a:t>
            </a:r>
          </a:p>
          <a:p>
            <a:endParaRPr lang="en-GB" sz="3200" dirty="0"/>
          </a:p>
          <a:p>
            <a:r>
              <a:rPr lang="en-GB" sz="3200" dirty="0"/>
              <a:t>Future:</a:t>
            </a:r>
          </a:p>
          <a:p>
            <a:r>
              <a:rPr lang="en-GB" sz="3200" dirty="0"/>
              <a:t>	Power, cadence</a:t>
            </a:r>
          </a:p>
          <a:p>
            <a:r>
              <a:rPr lang="en-GB" sz="3200" dirty="0"/>
              <a:t>	Zwift</a:t>
            </a:r>
          </a:p>
        </p:txBody>
      </p:sp>
    </p:spTree>
    <p:extLst>
      <p:ext uri="{BB962C8B-B14F-4D97-AF65-F5344CB8AC3E}">
        <p14:creationId xmlns:p14="http://schemas.microsoft.com/office/powerpoint/2010/main" val="15172019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20549" y="0"/>
            <a:ext cx="992655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p:cNvSpPr/>
          <p:nvPr/>
        </p:nvSpPr>
        <p:spPr>
          <a:xfrm>
            <a:off x="136353" y="90435"/>
            <a:ext cx="9621069" cy="6605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v</a:t>
            </a:r>
          </a:p>
        </p:txBody>
      </p:sp>
      <p:sp>
        <p:nvSpPr>
          <p:cNvPr id="41" name="Title 1"/>
          <p:cNvSpPr>
            <a:spLocks noGrp="1"/>
          </p:cNvSpPr>
          <p:nvPr>
            <p:ph type="ctrTitle" idx="4294967295"/>
          </p:nvPr>
        </p:nvSpPr>
        <p:spPr>
          <a:xfrm>
            <a:off x="292906" y="464667"/>
            <a:ext cx="9337322" cy="777021"/>
          </a:xfrm>
          <a:solidFill>
            <a:schemeClr val="tx2">
              <a:lumMod val="60000"/>
              <a:lumOff val="40000"/>
            </a:schemeClr>
          </a:solidFill>
          <a:ln>
            <a:noFill/>
          </a:ln>
        </p:spPr>
        <p:txBody>
          <a:bodyPr>
            <a:normAutofit/>
          </a:bodyPr>
          <a:lstStyle/>
          <a:p>
            <a:r>
              <a:rPr lang="en-GB" sz="4000" dirty="0">
                <a:solidFill>
                  <a:schemeClr val="bg1"/>
                </a:solidFill>
                <a:cs typeface="Arial" panose="020B0604020202020204" pitchFamily="34" charset="0"/>
              </a:rPr>
              <a:t>Summary</a:t>
            </a:r>
          </a:p>
        </p:txBody>
      </p:sp>
      <p:sp>
        <p:nvSpPr>
          <p:cNvPr id="43" name="TextBox 42"/>
          <p:cNvSpPr txBox="1"/>
          <p:nvPr/>
        </p:nvSpPr>
        <p:spPr>
          <a:xfrm>
            <a:off x="355942" y="2596032"/>
            <a:ext cx="184731" cy="215444"/>
          </a:xfrm>
          <a:prstGeom prst="rect">
            <a:avLst/>
          </a:prstGeom>
          <a:noFill/>
        </p:spPr>
        <p:txBody>
          <a:bodyPr wrap="none" rtlCol="0">
            <a:spAutoFit/>
          </a:bodyPr>
          <a:lstStyle/>
          <a:p>
            <a:endParaRPr lang="en-GB" sz="800" dirty="0"/>
          </a:p>
        </p:txBody>
      </p:sp>
      <p:sp>
        <p:nvSpPr>
          <p:cNvPr id="3" name="Rectangle 2">
            <a:extLst>
              <a:ext uri="{FF2B5EF4-FFF2-40B4-BE49-F238E27FC236}">
                <a16:creationId xmlns:a16="http://schemas.microsoft.com/office/drawing/2014/main" id="{DCEA6901-4CAB-9548-90D5-D7203AF50811}"/>
              </a:ext>
            </a:extLst>
          </p:cNvPr>
          <p:cNvSpPr/>
          <p:nvPr/>
        </p:nvSpPr>
        <p:spPr>
          <a:xfrm>
            <a:off x="355942" y="1305342"/>
            <a:ext cx="9274286" cy="2554545"/>
          </a:xfrm>
          <a:prstGeom prst="rect">
            <a:avLst/>
          </a:prstGeom>
        </p:spPr>
        <p:txBody>
          <a:bodyPr wrap="square">
            <a:spAutoFit/>
          </a:bodyPr>
          <a:lstStyle/>
          <a:p>
            <a:pPr marL="457200" indent="-457200">
              <a:buFont typeface="Arial" panose="020B0604020202020204" pitchFamily="34" charset="0"/>
              <a:buChar char="•"/>
            </a:pPr>
            <a:r>
              <a:rPr lang="en-GB" sz="3200" dirty="0"/>
              <a:t>Superior functional outcomes (6MWT, TUG)</a:t>
            </a:r>
          </a:p>
          <a:p>
            <a:pPr marL="457200" indent="-457200">
              <a:buFont typeface="Arial" panose="020B0604020202020204" pitchFamily="34" charset="0"/>
              <a:buChar char="•"/>
            </a:pPr>
            <a:r>
              <a:rPr lang="en-GB" sz="3200" dirty="0"/>
              <a:t>Less pain</a:t>
            </a:r>
          </a:p>
          <a:p>
            <a:pPr marL="457200" indent="-457200">
              <a:buFont typeface="Arial" panose="020B0604020202020204" pitchFamily="34" charset="0"/>
              <a:buChar char="•"/>
            </a:pPr>
            <a:r>
              <a:rPr lang="en-GB" sz="3200" dirty="0"/>
              <a:t>Reduced length of stay</a:t>
            </a:r>
          </a:p>
          <a:p>
            <a:pPr marL="457200" indent="-457200">
              <a:buFont typeface="Arial" panose="020B0604020202020204" pitchFamily="34" charset="0"/>
              <a:buChar char="•"/>
            </a:pPr>
            <a:r>
              <a:rPr lang="en-GB" sz="3200" dirty="0"/>
              <a:t>Improved PROMs (OKS)</a:t>
            </a:r>
          </a:p>
          <a:p>
            <a:endParaRPr lang="en-GB" sz="3200" dirty="0"/>
          </a:p>
        </p:txBody>
      </p:sp>
    </p:spTree>
    <p:extLst>
      <p:ext uri="{BB962C8B-B14F-4D97-AF65-F5344CB8AC3E}">
        <p14:creationId xmlns:p14="http://schemas.microsoft.com/office/powerpoint/2010/main" val="33232908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20549" y="0"/>
            <a:ext cx="992655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p:cNvSpPr/>
          <p:nvPr/>
        </p:nvSpPr>
        <p:spPr>
          <a:xfrm>
            <a:off x="136353" y="90435"/>
            <a:ext cx="9621069" cy="6605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v</a:t>
            </a:r>
          </a:p>
        </p:txBody>
      </p:sp>
      <p:sp>
        <p:nvSpPr>
          <p:cNvPr id="41" name="Title 1"/>
          <p:cNvSpPr>
            <a:spLocks noGrp="1"/>
          </p:cNvSpPr>
          <p:nvPr>
            <p:ph type="ctrTitle" idx="4294967295"/>
          </p:nvPr>
        </p:nvSpPr>
        <p:spPr>
          <a:xfrm>
            <a:off x="292906" y="464667"/>
            <a:ext cx="9337322" cy="777021"/>
          </a:xfrm>
          <a:solidFill>
            <a:schemeClr val="tx2">
              <a:lumMod val="60000"/>
              <a:lumOff val="40000"/>
            </a:schemeClr>
          </a:solidFill>
          <a:ln>
            <a:noFill/>
          </a:ln>
        </p:spPr>
        <p:txBody>
          <a:bodyPr>
            <a:normAutofit/>
          </a:bodyPr>
          <a:lstStyle/>
          <a:p>
            <a:r>
              <a:rPr lang="en-GB" sz="4000" dirty="0">
                <a:solidFill>
                  <a:schemeClr val="bg1"/>
                </a:solidFill>
                <a:cs typeface="Arial" panose="020B0604020202020204" pitchFamily="34" charset="0"/>
              </a:rPr>
              <a:t>Summary of Results</a:t>
            </a:r>
          </a:p>
        </p:txBody>
      </p:sp>
      <p:sp>
        <p:nvSpPr>
          <p:cNvPr id="43" name="TextBox 42"/>
          <p:cNvSpPr txBox="1"/>
          <p:nvPr/>
        </p:nvSpPr>
        <p:spPr>
          <a:xfrm>
            <a:off x="355942" y="2596032"/>
            <a:ext cx="184731" cy="215444"/>
          </a:xfrm>
          <a:prstGeom prst="rect">
            <a:avLst/>
          </a:prstGeom>
          <a:noFill/>
        </p:spPr>
        <p:txBody>
          <a:bodyPr wrap="none" rtlCol="0">
            <a:spAutoFit/>
          </a:bodyPr>
          <a:lstStyle/>
          <a:p>
            <a:endParaRPr lang="en-GB" sz="800" dirty="0"/>
          </a:p>
        </p:txBody>
      </p:sp>
      <p:sp>
        <p:nvSpPr>
          <p:cNvPr id="5" name="TextBox 4">
            <a:extLst>
              <a:ext uri="{FF2B5EF4-FFF2-40B4-BE49-F238E27FC236}">
                <a16:creationId xmlns:a16="http://schemas.microsoft.com/office/drawing/2014/main" id="{90C53ED7-BBC7-EF41-B084-2DC6181FA09C}"/>
              </a:ext>
            </a:extLst>
          </p:cNvPr>
          <p:cNvSpPr txBox="1"/>
          <p:nvPr/>
        </p:nvSpPr>
        <p:spPr>
          <a:xfrm>
            <a:off x="292906" y="1523120"/>
            <a:ext cx="8939533" cy="4924425"/>
          </a:xfrm>
          <a:prstGeom prst="rect">
            <a:avLst/>
          </a:prstGeom>
          <a:noFill/>
        </p:spPr>
        <p:txBody>
          <a:bodyPr wrap="square" rtlCol="0">
            <a:spAutoFit/>
          </a:bodyPr>
          <a:lstStyle/>
          <a:p>
            <a:r>
              <a:rPr lang="en-GB" sz="3200" dirty="0"/>
              <a:t>Pedalling offers superior post operative rehab following TKA</a:t>
            </a:r>
          </a:p>
          <a:p>
            <a:endParaRPr lang="en-GB" sz="3200" dirty="0"/>
          </a:p>
          <a:p>
            <a:pPr marL="457200" indent="-457200">
              <a:buFont typeface="Arial" panose="020B0604020202020204" pitchFamily="34" charset="0"/>
              <a:buChar char="•"/>
            </a:pPr>
            <a:r>
              <a:rPr lang="en-GB" sz="3200" dirty="0"/>
              <a:t>Superior functional outcomes</a:t>
            </a:r>
          </a:p>
          <a:p>
            <a:pPr marL="457200" indent="-457200">
              <a:buFont typeface="Arial" panose="020B0604020202020204" pitchFamily="34" charset="0"/>
              <a:buChar char="•"/>
            </a:pPr>
            <a:r>
              <a:rPr lang="en-GB" sz="3200" dirty="0"/>
              <a:t>Less pain</a:t>
            </a:r>
          </a:p>
          <a:p>
            <a:pPr marL="457200" indent="-457200">
              <a:buFont typeface="Arial" panose="020B0604020202020204" pitchFamily="34" charset="0"/>
              <a:buChar char="•"/>
            </a:pPr>
            <a:r>
              <a:rPr lang="en-GB" sz="3200" dirty="0"/>
              <a:t>Reduced LOS</a:t>
            </a:r>
          </a:p>
          <a:p>
            <a:pPr marL="457200" indent="-457200">
              <a:buFont typeface="Arial" panose="020B0604020202020204" pitchFamily="34" charset="0"/>
              <a:buChar char="•"/>
            </a:pPr>
            <a:r>
              <a:rPr lang="en-GB" sz="3200" dirty="0"/>
              <a:t>Improved PROMs</a:t>
            </a:r>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854760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20549" y="0"/>
            <a:ext cx="992655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p:cNvSpPr/>
          <p:nvPr/>
        </p:nvSpPr>
        <p:spPr>
          <a:xfrm>
            <a:off x="136353" y="90435"/>
            <a:ext cx="9621069" cy="6605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v</a:t>
            </a:r>
          </a:p>
        </p:txBody>
      </p:sp>
      <p:sp>
        <p:nvSpPr>
          <p:cNvPr id="41" name="Title 1"/>
          <p:cNvSpPr>
            <a:spLocks noGrp="1"/>
          </p:cNvSpPr>
          <p:nvPr>
            <p:ph type="ctrTitle" idx="4294967295"/>
          </p:nvPr>
        </p:nvSpPr>
        <p:spPr>
          <a:xfrm>
            <a:off x="292906" y="464667"/>
            <a:ext cx="9337322" cy="777021"/>
          </a:xfrm>
          <a:solidFill>
            <a:schemeClr val="tx2">
              <a:lumMod val="60000"/>
              <a:lumOff val="40000"/>
            </a:schemeClr>
          </a:solidFill>
          <a:ln>
            <a:noFill/>
          </a:ln>
        </p:spPr>
        <p:txBody>
          <a:bodyPr>
            <a:normAutofit/>
          </a:bodyPr>
          <a:lstStyle/>
          <a:p>
            <a:r>
              <a:rPr lang="en-GB" sz="4000" dirty="0">
                <a:solidFill>
                  <a:schemeClr val="bg1"/>
                </a:solidFill>
                <a:cs typeface="Arial" panose="020B0604020202020204" pitchFamily="34" charset="0"/>
              </a:rPr>
              <a:t>Methods</a:t>
            </a:r>
          </a:p>
        </p:txBody>
      </p:sp>
      <p:sp>
        <p:nvSpPr>
          <p:cNvPr id="43" name="TextBox 42"/>
          <p:cNvSpPr txBox="1"/>
          <p:nvPr/>
        </p:nvSpPr>
        <p:spPr>
          <a:xfrm>
            <a:off x="355942" y="2596032"/>
            <a:ext cx="184731" cy="215444"/>
          </a:xfrm>
          <a:prstGeom prst="rect">
            <a:avLst/>
          </a:prstGeom>
          <a:noFill/>
        </p:spPr>
        <p:txBody>
          <a:bodyPr wrap="none" rtlCol="0">
            <a:spAutoFit/>
          </a:bodyPr>
          <a:lstStyle/>
          <a:p>
            <a:endParaRPr lang="en-GB" sz="800" dirty="0"/>
          </a:p>
        </p:txBody>
      </p:sp>
      <p:sp>
        <p:nvSpPr>
          <p:cNvPr id="14" name="TextBox 13"/>
          <p:cNvSpPr txBox="1"/>
          <p:nvPr/>
        </p:nvSpPr>
        <p:spPr>
          <a:xfrm>
            <a:off x="313508" y="1397725"/>
            <a:ext cx="9287691" cy="4832092"/>
          </a:xfrm>
          <a:prstGeom prst="rect">
            <a:avLst/>
          </a:prstGeom>
          <a:noFill/>
        </p:spPr>
        <p:txBody>
          <a:bodyPr wrap="square" rtlCol="0">
            <a:spAutoFit/>
          </a:bodyPr>
          <a:lstStyle/>
          <a:p>
            <a:r>
              <a:rPr lang="en-GB" sz="2800" dirty="0"/>
              <a:t>RCT - 2 post-operative exercises protocols: 60 pts</a:t>
            </a:r>
          </a:p>
          <a:p>
            <a:pPr marL="457200" indent="-457200">
              <a:buFont typeface="Arial" panose="020B0604020202020204" pitchFamily="34" charset="0"/>
              <a:buChar char="•"/>
            </a:pPr>
            <a:r>
              <a:rPr lang="en-GB" sz="2800" dirty="0"/>
              <a:t>Pedalling</a:t>
            </a:r>
          </a:p>
          <a:p>
            <a:pPr marL="457200" indent="-457200">
              <a:buFont typeface="Arial" panose="020B0604020202020204" pitchFamily="34" charset="0"/>
              <a:buChar char="•"/>
            </a:pPr>
            <a:r>
              <a:rPr lang="en-GB" sz="2800" dirty="0"/>
              <a:t>10 exercise non-pedalling</a:t>
            </a:r>
          </a:p>
          <a:p>
            <a:pPr marL="457200" indent="-457200">
              <a:buFont typeface="Arial" panose="020B0604020202020204" pitchFamily="34" charset="0"/>
              <a:buChar char="•"/>
            </a:pPr>
            <a:endParaRPr lang="en-GB" sz="2800" dirty="0"/>
          </a:p>
          <a:p>
            <a:r>
              <a:rPr lang="en-GB" sz="2800" dirty="0"/>
              <a:t>Outcome measures:</a:t>
            </a:r>
          </a:p>
          <a:p>
            <a:r>
              <a:rPr lang="en-GB" sz="2800" dirty="0"/>
              <a:t>6MWT		TUG		Max knee flexion in sitting</a:t>
            </a:r>
          </a:p>
          <a:p>
            <a:r>
              <a:rPr lang="en-GB" sz="2800" dirty="0"/>
              <a:t>OKS			EQ-5D</a:t>
            </a:r>
          </a:p>
          <a:p>
            <a:r>
              <a:rPr lang="en-GB" sz="2800" dirty="0"/>
              <a:t>VAS			Length of stay</a:t>
            </a:r>
          </a:p>
          <a:p>
            <a:endParaRPr lang="en-GB" sz="2800" dirty="0"/>
          </a:p>
          <a:p>
            <a:endParaRPr lang="en-GB" sz="2800" dirty="0"/>
          </a:p>
          <a:p>
            <a:r>
              <a:rPr lang="en-GB" sz="2800" dirty="0"/>
              <a:t>Assessed at:  2 days, 2 weeks &amp; 4 months</a:t>
            </a:r>
          </a:p>
        </p:txBody>
      </p:sp>
    </p:spTree>
    <p:extLst>
      <p:ext uri="{BB962C8B-B14F-4D97-AF65-F5344CB8AC3E}">
        <p14:creationId xmlns:p14="http://schemas.microsoft.com/office/powerpoint/2010/main" val="42073994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20549" y="0"/>
            <a:ext cx="992655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p:cNvSpPr/>
          <p:nvPr/>
        </p:nvSpPr>
        <p:spPr>
          <a:xfrm>
            <a:off x="136353" y="90435"/>
            <a:ext cx="9621069" cy="6605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v</a:t>
            </a:r>
          </a:p>
        </p:txBody>
      </p:sp>
      <p:sp>
        <p:nvSpPr>
          <p:cNvPr id="41" name="Title 1"/>
          <p:cNvSpPr>
            <a:spLocks noGrp="1"/>
          </p:cNvSpPr>
          <p:nvPr>
            <p:ph type="ctrTitle" idx="4294967295"/>
          </p:nvPr>
        </p:nvSpPr>
        <p:spPr>
          <a:xfrm>
            <a:off x="292906" y="464667"/>
            <a:ext cx="9337322" cy="777021"/>
          </a:xfrm>
          <a:solidFill>
            <a:schemeClr val="tx2">
              <a:lumMod val="60000"/>
              <a:lumOff val="40000"/>
            </a:schemeClr>
          </a:solidFill>
          <a:ln>
            <a:noFill/>
          </a:ln>
        </p:spPr>
        <p:txBody>
          <a:bodyPr>
            <a:normAutofit/>
          </a:bodyPr>
          <a:lstStyle/>
          <a:p>
            <a:r>
              <a:rPr lang="en-GB" sz="4000" dirty="0">
                <a:solidFill>
                  <a:schemeClr val="bg1"/>
                </a:solidFill>
                <a:cs typeface="Arial" panose="020B0604020202020204" pitchFamily="34" charset="0"/>
              </a:rPr>
              <a:t>Total Knee Replacement</a:t>
            </a:r>
          </a:p>
        </p:txBody>
      </p:sp>
      <p:sp>
        <p:nvSpPr>
          <p:cNvPr id="43" name="TextBox 42"/>
          <p:cNvSpPr txBox="1"/>
          <p:nvPr/>
        </p:nvSpPr>
        <p:spPr>
          <a:xfrm>
            <a:off x="355942" y="2596032"/>
            <a:ext cx="184731" cy="215444"/>
          </a:xfrm>
          <a:prstGeom prst="rect">
            <a:avLst/>
          </a:prstGeom>
          <a:noFill/>
        </p:spPr>
        <p:txBody>
          <a:bodyPr wrap="none" rtlCol="0">
            <a:spAutoFit/>
          </a:bodyPr>
          <a:lstStyle/>
          <a:p>
            <a:endParaRPr lang="en-GB" sz="800" dirty="0"/>
          </a:p>
        </p:txBody>
      </p:sp>
      <p:sp>
        <p:nvSpPr>
          <p:cNvPr id="3" name="TextBox 2">
            <a:extLst>
              <a:ext uri="{FF2B5EF4-FFF2-40B4-BE49-F238E27FC236}">
                <a16:creationId xmlns:a16="http://schemas.microsoft.com/office/drawing/2014/main" id="{678E9BF5-C697-5C4C-95D4-021C15741AEA}"/>
              </a:ext>
            </a:extLst>
          </p:cNvPr>
          <p:cNvSpPr txBox="1"/>
          <p:nvPr/>
        </p:nvSpPr>
        <p:spPr>
          <a:xfrm>
            <a:off x="292907" y="1549528"/>
            <a:ext cx="9157598" cy="5262979"/>
          </a:xfrm>
          <a:prstGeom prst="rect">
            <a:avLst/>
          </a:prstGeom>
          <a:noFill/>
        </p:spPr>
        <p:txBody>
          <a:bodyPr wrap="square" rtlCol="0">
            <a:spAutoFit/>
          </a:bodyPr>
          <a:lstStyle/>
          <a:p>
            <a:pPr marL="342900" indent="-342900">
              <a:buFont typeface="Arial" panose="020B0604020202020204" pitchFamily="34" charset="0"/>
              <a:buChar char="•"/>
            </a:pPr>
            <a:r>
              <a:rPr lang="en-US" sz="2400" dirty="0"/>
              <a:t>NexGen CR TKA with navigation and patellar resurfacing for all cases</a:t>
            </a:r>
          </a:p>
          <a:p>
            <a:endParaRPr lang="en-US" sz="2400" dirty="0"/>
          </a:p>
          <a:p>
            <a:pPr marL="342900" indent="-342900">
              <a:buFont typeface="Arial" panose="020B0604020202020204" pitchFamily="34" charset="0"/>
              <a:buChar char="•"/>
            </a:pPr>
            <a:r>
              <a:rPr lang="en-US" sz="2400" dirty="0"/>
              <a:t>Spinal + adductor block and pericapsular infiltration of LA</a:t>
            </a:r>
          </a:p>
          <a:p>
            <a:endParaRPr lang="en-US" sz="2400" dirty="0"/>
          </a:p>
          <a:p>
            <a:pPr marL="342900" indent="-342900">
              <a:buFont typeface="Arial" panose="020B0604020202020204" pitchFamily="34" charset="0"/>
              <a:buChar char="•"/>
            </a:pPr>
            <a:r>
              <a:rPr lang="en-US" sz="2400" dirty="0"/>
              <a:t>Monocryl closure in flexion</a:t>
            </a:r>
          </a:p>
          <a:p>
            <a:endParaRPr lang="en-US" sz="2400" dirty="0"/>
          </a:p>
          <a:p>
            <a:pPr marL="342900" indent="-342900">
              <a:buFont typeface="Arial" panose="020B0604020202020204" pitchFamily="34" charset="0"/>
              <a:buChar char="•"/>
            </a:pPr>
            <a:r>
              <a:rPr lang="en-US" sz="2400" dirty="0"/>
              <a:t>Post op: Buprenorphine patch for 7 days</a:t>
            </a:r>
          </a:p>
          <a:p>
            <a:endParaRPr lang="en-US" sz="2400" dirty="0"/>
          </a:p>
          <a:p>
            <a:pPr marL="342900" indent="-342900">
              <a:buFont typeface="Arial" panose="020B0604020202020204" pitchFamily="34" charset="0"/>
              <a:buChar char="•"/>
            </a:pPr>
            <a:r>
              <a:rPr lang="en-US" sz="2400" dirty="0"/>
              <a:t>Intermittent foot pumps: 100 aspirin for 3 weeks if low risk or high risk 10 days LMWH then aspirin for 2 weeks</a:t>
            </a:r>
          </a:p>
          <a:p>
            <a:endParaRPr lang="en-US" sz="2400" dirty="0"/>
          </a:p>
          <a:p>
            <a:pPr marL="342900" indent="-342900">
              <a:buFont typeface="Arial" panose="020B0604020202020204" pitchFamily="34" charset="0"/>
              <a:buChar char="•"/>
            </a:pPr>
            <a:r>
              <a:rPr lang="en-US" sz="2400" dirty="0"/>
              <a:t>45 degree flexion over pillows for first 24 hours!!</a:t>
            </a:r>
          </a:p>
          <a:p>
            <a:endParaRPr lang="en-US" sz="2400" dirty="0"/>
          </a:p>
          <a:p>
            <a:pPr marL="342900" indent="-342900">
              <a:buFont typeface="Arial" panose="020B0604020202020204" pitchFamily="34" charset="0"/>
              <a:buChar char="•"/>
            </a:pPr>
            <a:r>
              <a:rPr lang="en-US" sz="2400" dirty="0"/>
              <a:t>Same day mobilization with physio</a:t>
            </a:r>
          </a:p>
        </p:txBody>
      </p:sp>
    </p:spTree>
    <p:extLst>
      <p:ext uri="{BB962C8B-B14F-4D97-AF65-F5344CB8AC3E}">
        <p14:creationId xmlns:p14="http://schemas.microsoft.com/office/powerpoint/2010/main" val="16329558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20549" y="0"/>
            <a:ext cx="992655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p:cNvSpPr/>
          <p:nvPr/>
        </p:nvSpPr>
        <p:spPr>
          <a:xfrm>
            <a:off x="136353" y="90435"/>
            <a:ext cx="9621069" cy="6605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v</a:t>
            </a:r>
          </a:p>
        </p:txBody>
      </p:sp>
      <p:sp>
        <p:nvSpPr>
          <p:cNvPr id="41" name="Title 1"/>
          <p:cNvSpPr>
            <a:spLocks noGrp="1"/>
          </p:cNvSpPr>
          <p:nvPr>
            <p:ph type="ctrTitle" idx="4294967295"/>
          </p:nvPr>
        </p:nvSpPr>
        <p:spPr>
          <a:xfrm>
            <a:off x="292906" y="464667"/>
            <a:ext cx="9337322" cy="777021"/>
          </a:xfrm>
          <a:solidFill>
            <a:schemeClr val="tx2">
              <a:lumMod val="60000"/>
              <a:lumOff val="40000"/>
            </a:schemeClr>
          </a:solidFill>
          <a:ln>
            <a:noFill/>
          </a:ln>
        </p:spPr>
        <p:txBody>
          <a:bodyPr>
            <a:normAutofit/>
          </a:bodyPr>
          <a:lstStyle/>
          <a:p>
            <a:r>
              <a:rPr lang="en-GB" sz="4000" dirty="0">
                <a:solidFill>
                  <a:schemeClr val="bg1"/>
                </a:solidFill>
                <a:cs typeface="Arial" panose="020B0604020202020204" pitchFamily="34" charset="0"/>
              </a:rPr>
              <a:t>Intervention group: Pedalling</a:t>
            </a:r>
          </a:p>
        </p:txBody>
      </p:sp>
      <p:sp>
        <p:nvSpPr>
          <p:cNvPr id="43" name="TextBox 42"/>
          <p:cNvSpPr txBox="1"/>
          <p:nvPr/>
        </p:nvSpPr>
        <p:spPr>
          <a:xfrm>
            <a:off x="355942" y="2596032"/>
            <a:ext cx="184731" cy="215444"/>
          </a:xfrm>
          <a:prstGeom prst="rect">
            <a:avLst/>
          </a:prstGeom>
          <a:noFill/>
        </p:spPr>
        <p:txBody>
          <a:bodyPr wrap="none" rtlCol="0">
            <a:spAutoFit/>
          </a:bodyPr>
          <a:lstStyle/>
          <a:p>
            <a:endParaRPr lang="en-GB" sz="800" dirty="0"/>
          </a:p>
        </p:txBody>
      </p:sp>
      <p:sp>
        <p:nvSpPr>
          <p:cNvPr id="3" name="TextBox 2">
            <a:extLst>
              <a:ext uri="{FF2B5EF4-FFF2-40B4-BE49-F238E27FC236}">
                <a16:creationId xmlns:a16="http://schemas.microsoft.com/office/drawing/2014/main" id="{678E9BF5-C697-5C4C-95D4-021C15741AEA}"/>
              </a:ext>
            </a:extLst>
          </p:cNvPr>
          <p:cNvSpPr txBox="1"/>
          <p:nvPr/>
        </p:nvSpPr>
        <p:spPr>
          <a:xfrm>
            <a:off x="292908" y="1549528"/>
            <a:ext cx="9337320" cy="2246769"/>
          </a:xfrm>
          <a:prstGeom prst="rect">
            <a:avLst/>
          </a:prstGeom>
          <a:noFill/>
        </p:spPr>
        <p:txBody>
          <a:bodyPr wrap="square" rtlCol="0">
            <a:spAutoFit/>
          </a:bodyPr>
          <a:lstStyle/>
          <a:p>
            <a:pPr marL="457200" indent="-457200">
              <a:buAutoNum type="arabicPeriod"/>
            </a:pPr>
            <a:r>
              <a:rPr lang="en-US" sz="2000" dirty="0"/>
              <a:t>Pedaling: Forward and backward rotations until complete revolution possible</a:t>
            </a:r>
          </a:p>
          <a:p>
            <a:pPr marL="457200" indent="-457200">
              <a:buAutoNum type="arabicPeriod"/>
            </a:pPr>
            <a:r>
              <a:rPr lang="en-US" sz="2000" dirty="0"/>
              <a:t>Stretch</a:t>
            </a:r>
          </a:p>
          <a:p>
            <a:pPr marL="457200" indent="-457200">
              <a:buAutoNum type="arabicPeriod"/>
            </a:pPr>
            <a:r>
              <a:rPr lang="en-US" sz="2000" dirty="0"/>
              <a:t>Gait retraining</a:t>
            </a:r>
          </a:p>
          <a:p>
            <a:endParaRPr lang="en-US" sz="2000" dirty="0"/>
          </a:p>
          <a:p>
            <a:r>
              <a:rPr lang="en-US" sz="2000" dirty="0"/>
              <a:t>On dc 20 BD until</a:t>
            </a:r>
          </a:p>
          <a:p>
            <a:r>
              <a:rPr lang="en-US" sz="2000" dirty="0"/>
              <a:t>2 weeks post op</a:t>
            </a:r>
            <a:endParaRPr lang="en-GB" sz="2000" dirty="0"/>
          </a:p>
          <a:p>
            <a:pPr marL="457200" indent="-457200">
              <a:buAutoNum type="arabicPeriod"/>
            </a:pPr>
            <a:endParaRPr lang="en-US" sz="2000" dirty="0"/>
          </a:p>
        </p:txBody>
      </p:sp>
      <p:pic>
        <p:nvPicPr>
          <p:cNvPr id="6" name="Picture 5">
            <a:extLst>
              <a:ext uri="{FF2B5EF4-FFF2-40B4-BE49-F238E27FC236}">
                <a16:creationId xmlns:a16="http://schemas.microsoft.com/office/drawing/2014/main" id="{0D6CE88B-2263-2D46-ABC0-E352184A5C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3335" y="2045368"/>
            <a:ext cx="7113857" cy="4650706"/>
          </a:xfrm>
          <a:prstGeom prst="rect">
            <a:avLst/>
          </a:prstGeom>
        </p:spPr>
      </p:pic>
    </p:spTree>
    <p:extLst>
      <p:ext uri="{BB962C8B-B14F-4D97-AF65-F5344CB8AC3E}">
        <p14:creationId xmlns:p14="http://schemas.microsoft.com/office/powerpoint/2010/main" val="12259784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20549" y="0"/>
            <a:ext cx="992655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p:cNvSpPr/>
          <p:nvPr/>
        </p:nvSpPr>
        <p:spPr>
          <a:xfrm>
            <a:off x="136353" y="90435"/>
            <a:ext cx="9621069" cy="6605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v</a:t>
            </a:r>
          </a:p>
        </p:txBody>
      </p:sp>
      <p:sp>
        <p:nvSpPr>
          <p:cNvPr id="41" name="Title 1"/>
          <p:cNvSpPr>
            <a:spLocks noGrp="1"/>
          </p:cNvSpPr>
          <p:nvPr>
            <p:ph type="ctrTitle" idx="4294967295"/>
          </p:nvPr>
        </p:nvSpPr>
        <p:spPr>
          <a:xfrm>
            <a:off x="292906" y="464667"/>
            <a:ext cx="9337322" cy="777021"/>
          </a:xfrm>
          <a:solidFill>
            <a:schemeClr val="tx2">
              <a:lumMod val="60000"/>
              <a:lumOff val="40000"/>
            </a:schemeClr>
          </a:solidFill>
          <a:ln>
            <a:noFill/>
          </a:ln>
        </p:spPr>
        <p:txBody>
          <a:bodyPr>
            <a:normAutofit/>
          </a:bodyPr>
          <a:lstStyle/>
          <a:p>
            <a:r>
              <a:rPr lang="en-GB" sz="4000" dirty="0">
                <a:solidFill>
                  <a:schemeClr val="bg1"/>
                </a:solidFill>
                <a:cs typeface="Arial" panose="020B0604020202020204" pitchFamily="34" charset="0"/>
              </a:rPr>
              <a:t>Control: Multiple exercise group</a:t>
            </a:r>
          </a:p>
        </p:txBody>
      </p:sp>
      <p:sp>
        <p:nvSpPr>
          <p:cNvPr id="43" name="TextBox 42"/>
          <p:cNvSpPr txBox="1"/>
          <p:nvPr/>
        </p:nvSpPr>
        <p:spPr>
          <a:xfrm>
            <a:off x="355942" y="2596032"/>
            <a:ext cx="184731" cy="215444"/>
          </a:xfrm>
          <a:prstGeom prst="rect">
            <a:avLst/>
          </a:prstGeom>
          <a:noFill/>
        </p:spPr>
        <p:txBody>
          <a:bodyPr wrap="none" rtlCol="0">
            <a:spAutoFit/>
          </a:bodyPr>
          <a:lstStyle/>
          <a:p>
            <a:endParaRPr lang="en-GB" sz="800" dirty="0"/>
          </a:p>
        </p:txBody>
      </p:sp>
      <p:sp>
        <p:nvSpPr>
          <p:cNvPr id="3" name="TextBox 2">
            <a:extLst>
              <a:ext uri="{FF2B5EF4-FFF2-40B4-BE49-F238E27FC236}">
                <a16:creationId xmlns:a16="http://schemas.microsoft.com/office/drawing/2014/main" id="{678E9BF5-C697-5C4C-95D4-021C15741AEA}"/>
              </a:ext>
            </a:extLst>
          </p:cNvPr>
          <p:cNvSpPr txBox="1"/>
          <p:nvPr/>
        </p:nvSpPr>
        <p:spPr>
          <a:xfrm>
            <a:off x="292908" y="1549528"/>
            <a:ext cx="9337320" cy="4832092"/>
          </a:xfrm>
          <a:prstGeom prst="rect">
            <a:avLst/>
          </a:prstGeom>
          <a:noFill/>
        </p:spPr>
        <p:txBody>
          <a:bodyPr wrap="square" rtlCol="0">
            <a:spAutoFit/>
          </a:bodyPr>
          <a:lstStyle/>
          <a:p>
            <a:r>
              <a:rPr lang="en-GB" sz="2000" dirty="0"/>
              <a:t>Patients were assisted by the therapist in performing exercises until they could be completed independently.</a:t>
            </a:r>
            <a:endParaRPr lang="en-US" sz="2000" dirty="0"/>
          </a:p>
          <a:p>
            <a:pPr marL="342900" indent="-342900">
              <a:buAutoNum type="arabicPeriod"/>
            </a:pPr>
            <a:r>
              <a:rPr lang="en-GB" dirty="0"/>
              <a:t>Ankle pumps</a:t>
            </a:r>
          </a:p>
          <a:p>
            <a:pPr marL="342900" indent="-342900">
              <a:buAutoNum type="arabicPeriod"/>
            </a:pPr>
            <a:r>
              <a:rPr lang="en-GB" dirty="0"/>
              <a:t>Thigh muscle contractions</a:t>
            </a:r>
          </a:p>
          <a:p>
            <a:pPr marL="342900" indent="-342900">
              <a:buAutoNum type="arabicPeriod"/>
            </a:pPr>
            <a:r>
              <a:rPr lang="en-GB" dirty="0"/>
              <a:t>Heel raises with towel under knee</a:t>
            </a:r>
          </a:p>
          <a:p>
            <a:pPr marL="342900" indent="-342900">
              <a:buAutoNum type="arabicPeriod"/>
            </a:pPr>
            <a:r>
              <a:rPr lang="en-GB" dirty="0"/>
              <a:t>SLR</a:t>
            </a:r>
          </a:p>
          <a:p>
            <a:pPr marL="342900" indent="-342900">
              <a:buAutoNum type="arabicPeriod"/>
            </a:pPr>
            <a:r>
              <a:rPr lang="en-GB" dirty="0"/>
              <a:t>Knee-calf stretch</a:t>
            </a:r>
          </a:p>
          <a:p>
            <a:pPr marL="342900" indent="-342900">
              <a:buAutoNum type="arabicPeriod"/>
            </a:pPr>
            <a:r>
              <a:rPr lang="en-GB" dirty="0"/>
              <a:t>Heel slide knee bend</a:t>
            </a:r>
          </a:p>
          <a:p>
            <a:pPr marL="342900" indent="-342900">
              <a:buAutoNum type="arabicPeriod"/>
            </a:pPr>
            <a:r>
              <a:rPr lang="en-GB" sz="2000" dirty="0"/>
              <a:t>Seated knee bends</a:t>
            </a:r>
          </a:p>
          <a:p>
            <a:pPr marL="342900" indent="-342900">
              <a:buAutoNum type="arabicPeriod"/>
            </a:pPr>
            <a:r>
              <a:rPr lang="en-GB" sz="2000" dirty="0"/>
              <a:t>Knee seated extension</a:t>
            </a:r>
          </a:p>
          <a:p>
            <a:pPr marL="342900" indent="-342900">
              <a:buAutoNum type="arabicPeriod"/>
            </a:pPr>
            <a:r>
              <a:rPr lang="en-GB" sz="2000" dirty="0"/>
              <a:t>Mini squats</a:t>
            </a:r>
          </a:p>
          <a:p>
            <a:pPr marL="342900" indent="-342900">
              <a:buAutoNum type="arabicPeriod"/>
            </a:pPr>
            <a:r>
              <a:rPr lang="en-GB" sz="2000" dirty="0"/>
              <a:t>Standing heel raise</a:t>
            </a:r>
          </a:p>
          <a:p>
            <a:endParaRPr lang="en-US" sz="2000" dirty="0"/>
          </a:p>
          <a:p>
            <a:r>
              <a:rPr lang="en-US" sz="2000" dirty="0"/>
              <a:t>Plus gait retraining</a:t>
            </a:r>
          </a:p>
          <a:p>
            <a:endParaRPr lang="en-US" sz="2000" dirty="0"/>
          </a:p>
          <a:p>
            <a:r>
              <a:rPr lang="en-US" sz="2000" dirty="0"/>
              <a:t>On dc 20 BD until 2 weeks</a:t>
            </a:r>
            <a:endParaRPr lang="en-GB" sz="2000" dirty="0"/>
          </a:p>
        </p:txBody>
      </p:sp>
      <p:pic>
        <p:nvPicPr>
          <p:cNvPr id="2" name="Picture 1">
            <a:extLst>
              <a:ext uri="{FF2B5EF4-FFF2-40B4-BE49-F238E27FC236}">
                <a16:creationId xmlns:a16="http://schemas.microsoft.com/office/drawing/2014/main" id="{96229082-70CB-714B-905E-E1F8A582B45A}"/>
              </a:ext>
            </a:extLst>
          </p:cNvPr>
          <p:cNvPicPr>
            <a:picLocks noChangeAspect="1"/>
          </p:cNvPicPr>
          <p:nvPr/>
        </p:nvPicPr>
        <p:blipFill>
          <a:blip r:embed="rId3"/>
          <a:stretch>
            <a:fillRect/>
          </a:stretch>
        </p:blipFill>
        <p:spPr>
          <a:xfrm>
            <a:off x="6598024" y="2273985"/>
            <a:ext cx="3032204" cy="4227669"/>
          </a:xfrm>
          <a:prstGeom prst="rect">
            <a:avLst/>
          </a:prstGeom>
        </p:spPr>
      </p:pic>
      <p:pic>
        <p:nvPicPr>
          <p:cNvPr id="4" name="Picture 3">
            <a:extLst>
              <a:ext uri="{FF2B5EF4-FFF2-40B4-BE49-F238E27FC236}">
                <a16:creationId xmlns:a16="http://schemas.microsoft.com/office/drawing/2014/main" id="{7883A6C6-F15D-B54F-B374-4C1FA5C926F4}"/>
              </a:ext>
            </a:extLst>
          </p:cNvPr>
          <p:cNvPicPr>
            <a:picLocks noChangeAspect="1"/>
          </p:cNvPicPr>
          <p:nvPr/>
        </p:nvPicPr>
        <p:blipFill>
          <a:blip r:embed="rId4"/>
          <a:stretch>
            <a:fillRect/>
          </a:stretch>
        </p:blipFill>
        <p:spPr>
          <a:xfrm>
            <a:off x="3120467" y="3282042"/>
            <a:ext cx="3477557" cy="3244945"/>
          </a:xfrm>
          <a:prstGeom prst="rect">
            <a:avLst/>
          </a:prstGeom>
        </p:spPr>
      </p:pic>
    </p:spTree>
    <p:extLst>
      <p:ext uri="{BB962C8B-B14F-4D97-AF65-F5344CB8AC3E}">
        <p14:creationId xmlns:p14="http://schemas.microsoft.com/office/powerpoint/2010/main" val="9034930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20549" y="0"/>
            <a:ext cx="992655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p:cNvSpPr/>
          <p:nvPr/>
        </p:nvSpPr>
        <p:spPr>
          <a:xfrm>
            <a:off x="136353" y="90435"/>
            <a:ext cx="9621069" cy="6605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v</a:t>
            </a:r>
          </a:p>
        </p:txBody>
      </p:sp>
      <p:sp>
        <p:nvSpPr>
          <p:cNvPr id="41" name="Title 1"/>
          <p:cNvSpPr>
            <a:spLocks noGrp="1"/>
          </p:cNvSpPr>
          <p:nvPr>
            <p:ph type="ctrTitle" idx="4294967295"/>
          </p:nvPr>
        </p:nvSpPr>
        <p:spPr>
          <a:xfrm>
            <a:off x="292906" y="464667"/>
            <a:ext cx="9337322" cy="777021"/>
          </a:xfrm>
          <a:solidFill>
            <a:schemeClr val="tx2">
              <a:lumMod val="60000"/>
              <a:lumOff val="40000"/>
            </a:schemeClr>
          </a:solidFill>
          <a:ln>
            <a:noFill/>
          </a:ln>
        </p:spPr>
        <p:txBody>
          <a:bodyPr>
            <a:normAutofit/>
          </a:bodyPr>
          <a:lstStyle/>
          <a:p>
            <a:r>
              <a:rPr lang="en-GB" sz="4000" dirty="0">
                <a:solidFill>
                  <a:schemeClr val="bg1"/>
                </a:solidFill>
                <a:cs typeface="Arial" panose="020B0604020202020204" pitchFamily="34" charset="0"/>
              </a:rPr>
              <a:t>Patient characteristics</a:t>
            </a:r>
          </a:p>
        </p:txBody>
      </p:sp>
      <p:sp>
        <p:nvSpPr>
          <p:cNvPr id="43" name="TextBox 42"/>
          <p:cNvSpPr txBox="1"/>
          <p:nvPr/>
        </p:nvSpPr>
        <p:spPr>
          <a:xfrm>
            <a:off x="355942" y="2596032"/>
            <a:ext cx="184731" cy="215444"/>
          </a:xfrm>
          <a:prstGeom prst="rect">
            <a:avLst/>
          </a:prstGeom>
          <a:noFill/>
        </p:spPr>
        <p:txBody>
          <a:bodyPr wrap="none" rtlCol="0">
            <a:spAutoFit/>
          </a:bodyPr>
          <a:lstStyle/>
          <a:p>
            <a:endParaRPr lang="en-GB" sz="800" dirty="0"/>
          </a:p>
        </p:txBody>
      </p:sp>
      <p:sp>
        <p:nvSpPr>
          <p:cNvPr id="3" name="TextBox 2">
            <a:extLst>
              <a:ext uri="{FF2B5EF4-FFF2-40B4-BE49-F238E27FC236}">
                <a16:creationId xmlns:a16="http://schemas.microsoft.com/office/drawing/2014/main" id="{678E9BF5-C697-5C4C-95D4-021C15741AEA}"/>
              </a:ext>
            </a:extLst>
          </p:cNvPr>
          <p:cNvSpPr txBox="1"/>
          <p:nvPr/>
        </p:nvSpPr>
        <p:spPr>
          <a:xfrm>
            <a:off x="6819305" y="1549528"/>
            <a:ext cx="2631199" cy="3139321"/>
          </a:xfrm>
          <a:prstGeom prst="rect">
            <a:avLst/>
          </a:prstGeom>
          <a:noFill/>
        </p:spPr>
        <p:txBody>
          <a:bodyPr wrap="square" rtlCol="0">
            <a:spAutoFit/>
          </a:bodyPr>
          <a:lstStyle/>
          <a:p>
            <a:r>
              <a:rPr lang="en-US" dirty="0"/>
              <a:t>All patients accounted for CONSORT</a:t>
            </a:r>
          </a:p>
          <a:p>
            <a:endParaRPr lang="en-US" dirty="0"/>
          </a:p>
          <a:p>
            <a:r>
              <a:rPr lang="en-US" dirty="0"/>
              <a:t>Prospectively registered</a:t>
            </a:r>
          </a:p>
          <a:p>
            <a:endParaRPr lang="en-US" dirty="0"/>
          </a:p>
          <a:p>
            <a:r>
              <a:rPr lang="en-US" dirty="0"/>
              <a:t>Computer randomization</a:t>
            </a:r>
          </a:p>
          <a:p>
            <a:endParaRPr lang="en-US" dirty="0"/>
          </a:p>
          <a:p>
            <a:r>
              <a:rPr lang="en-US" dirty="0"/>
              <a:t>Concealment with opaque envelopes</a:t>
            </a:r>
          </a:p>
          <a:p>
            <a:endParaRPr lang="en-US" dirty="0"/>
          </a:p>
          <a:p>
            <a:r>
              <a:rPr lang="en-US" dirty="0"/>
              <a:t>= Low risk of </a:t>
            </a:r>
            <a:r>
              <a:rPr lang="en-US" dirty="0" err="1"/>
              <a:t>bisa</a:t>
            </a:r>
            <a:endParaRPr lang="en-US" dirty="0"/>
          </a:p>
        </p:txBody>
      </p:sp>
      <p:pic>
        <p:nvPicPr>
          <p:cNvPr id="4" name="Picture 3">
            <a:extLst>
              <a:ext uri="{FF2B5EF4-FFF2-40B4-BE49-F238E27FC236}">
                <a16:creationId xmlns:a16="http://schemas.microsoft.com/office/drawing/2014/main" id="{B7ED0D61-D7E3-F948-9AEE-B352F424BC38}"/>
              </a:ext>
            </a:extLst>
          </p:cNvPr>
          <p:cNvPicPr>
            <a:picLocks noChangeAspect="1"/>
          </p:cNvPicPr>
          <p:nvPr/>
        </p:nvPicPr>
        <p:blipFill>
          <a:blip r:embed="rId3"/>
          <a:stretch>
            <a:fillRect/>
          </a:stretch>
        </p:blipFill>
        <p:spPr>
          <a:xfrm>
            <a:off x="355942" y="1465437"/>
            <a:ext cx="9094562" cy="4442589"/>
          </a:xfrm>
          <a:prstGeom prst="rect">
            <a:avLst/>
          </a:prstGeom>
        </p:spPr>
      </p:pic>
      <p:sp>
        <p:nvSpPr>
          <p:cNvPr id="9" name="Oval 8">
            <a:extLst>
              <a:ext uri="{FF2B5EF4-FFF2-40B4-BE49-F238E27FC236}">
                <a16:creationId xmlns:a16="http://schemas.microsoft.com/office/drawing/2014/main" id="{605C008D-7579-4145-8BB4-9422F8981B45}"/>
              </a:ext>
            </a:extLst>
          </p:cNvPr>
          <p:cNvSpPr/>
          <p:nvPr/>
        </p:nvSpPr>
        <p:spPr>
          <a:xfrm>
            <a:off x="6424863" y="3574671"/>
            <a:ext cx="1055712" cy="27543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142444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20549" y="0"/>
            <a:ext cx="992655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p:cNvSpPr/>
          <p:nvPr/>
        </p:nvSpPr>
        <p:spPr>
          <a:xfrm>
            <a:off x="136353" y="90435"/>
            <a:ext cx="9621069" cy="6605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v</a:t>
            </a:r>
          </a:p>
        </p:txBody>
      </p:sp>
      <p:sp>
        <p:nvSpPr>
          <p:cNvPr id="41" name="Title 1"/>
          <p:cNvSpPr>
            <a:spLocks noGrp="1"/>
          </p:cNvSpPr>
          <p:nvPr>
            <p:ph type="ctrTitle" idx="4294967295"/>
          </p:nvPr>
        </p:nvSpPr>
        <p:spPr>
          <a:xfrm>
            <a:off x="292906" y="464667"/>
            <a:ext cx="9337322" cy="777021"/>
          </a:xfrm>
          <a:solidFill>
            <a:schemeClr val="tx2">
              <a:lumMod val="60000"/>
              <a:lumOff val="40000"/>
            </a:schemeClr>
          </a:solidFill>
          <a:ln>
            <a:noFill/>
          </a:ln>
        </p:spPr>
        <p:txBody>
          <a:bodyPr>
            <a:normAutofit/>
          </a:bodyPr>
          <a:lstStyle/>
          <a:p>
            <a:r>
              <a:rPr lang="en-GB" sz="4000" dirty="0">
                <a:solidFill>
                  <a:schemeClr val="bg1"/>
                </a:solidFill>
                <a:cs typeface="Arial" panose="020B0604020202020204" pitchFamily="34" charset="0"/>
              </a:rPr>
              <a:t>Methods</a:t>
            </a:r>
          </a:p>
        </p:txBody>
      </p:sp>
      <p:sp>
        <p:nvSpPr>
          <p:cNvPr id="43" name="TextBox 42"/>
          <p:cNvSpPr txBox="1"/>
          <p:nvPr/>
        </p:nvSpPr>
        <p:spPr>
          <a:xfrm>
            <a:off x="355942" y="2596032"/>
            <a:ext cx="184731" cy="215444"/>
          </a:xfrm>
          <a:prstGeom prst="rect">
            <a:avLst/>
          </a:prstGeom>
          <a:noFill/>
        </p:spPr>
        <p:txBody>
          <a:bodyPr wrap="none" rtlCol="0">
            <a:spAutoFit/>
          </a:bodyPr>
          <a:lstStyle/>
          <a:p>
            <a:endParaRPr lang="en-GB" sz="800" dirty="0"/>
          </a:p>
        </p:txBody>
      </p:sp>
      <p:pic>
        <p:nvPicPr>
          <p:cNvPr id="2" name="Picture 1">
            <a:extLst>
              <a:ext uri="{FF2B5EF4-FFF2-40B4-BE49-F238E27FC236}">
                <a16:creationId xmlns:a16="http://schemas.microsoft.com/office/drawing/2014/main" id="{8DC569E4-AC3B-6940-8388-19B9A75CA241}"/>
              </a:ext>
            </a:extLst>
          </p:cNvPr>
          <p:cNvPicPr>
            <a:picLocks noChangeAspect="1"/>
          </p:cNvPicPr>
          <p:nvPr/>
        </p:nvPicPr>
        <p:blipFill>
          <a:blip r:embed="rId3"/>
          <a:stretch>
            <a:fillRect/>
          </a:stretch>
        </p:blipFill>
        <p:spPr>
          <a:xfrm>
            <a:off x="337116" y="1332124"/>
            <a:ext cx="6333610" cy="5313066"/>
          </a:xfrm>
          <a:prstGeom prst="rect">
            <a:avLst/>
          </a:prstGeom>
        </p:spPr>
      </p:pic>
      <p:sp>
        <p:nvSpPr>
          <p:cNvPr id="3" name="TextBox 2">
            <a:extLst>
              <a:ext uri="{FF2B5EF4-FFF2-40B4-BE49-F238E27FC236}">
                <a16:creationId xmlns:a16="http://schemas.microsoft.com/office/drawing/2014/main" id="{678E9BF5-C697-5C4C-95D4-021C15741AEA}"/>
              </a:ext>
            </a:extLst>
          </p:cNvPr>
          <p:cNvSpPr txBox="1"/>
          <p:nvPr/>
        </p:nvSpPr>
        <p:spPr>
          <a:xfrm>
            <a:off x="6819305" y="1549528"/>
            <a:ext cx="2631199" cy="3139321"/>
          </a:xfrm>
          <a:prstGeom prst="rect">
            <a:avLst/>
          </a:prstGeom>
          <a:noFill/>
        </p:spPr>
        <p:txBody>
          <a:bodyPr wrap="square" rtlCol="0">
            <a:spAutoFit/>
          </a:bodyPr>
          <a:lstStyle/>
          <a:p>
            <a:r>
              <a:rPr lang="en-US" dirty="0"/>
              <a:t>All patients accounted for CONSORT</a:t>
            </a:r>
          </a:p>
          <a:p>
            <a:endParaRPr lang="en-US" dirty="0"/>
          </a:p>
          <a:p>
            <a:r>
              <a:rPr lang="en-US" dirty="0"/>
              <a:t>Prospectively registered</a:t>
            </a:r>
          </a:p>
          <a:p>
            <a:endParaRPr lang="en-US" dirty="0"/>
          </a:p>
          <a:p>
            <a:r>
              <a:rPr lang="en-US" dirty="0"/>
              <a:t>Computer randomization</a:t>
            </a:r>
          </a:p>
          <a:p>
            <a:endParaRPr lang="en-US" dirty="0"/>
          </a:p>
          <a:p>
            <a:r>
              <a:rPr lang="en-US" dirty="0"/>
              <a:t>Concealment with opaque envelopes</a:t>
            </a:r>
          </a:p>
          <a:p>
            <a:endParaRPr lang="en-US" dirty="0"/>
          </a:p>
          <a:p>
            <a:r>
              <a:rPr lang="en-US" dirty="0"/>
              <a:t>= Low risk of bias</a:t>
            </a:r>
          </a:p>
        </p:txBody>
      </p:sp>
    </p:spTree>
    <p:extLst>
      <p:ext uri="{BB962C8B-B14F-4D97-AF65-F5344CB8AC3E}">
        <p14:creationId xmlns:p14="http://schemas.microsoft.com/office/powerpoint/2010/main" val="643510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20549" y="0"/>
            <a:ext cx="992655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p:cNvSpPr/>
          <p:nvPr/>
        </p:nvSpPr>
        <p:spPr>
          <a:xfrm>
            <a:off x="136353" y="90435"/>
            <a:ext cx="9621069" cy="6605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v</a:t>
            </a:r>
          </a:p>
        </p:txBody>
      </p:sp>
      <p:sp>
        <p:nvSpPr>
          <p:cNvPr id="41" name="Title 1"/>
          <p:cNvSpPr>
            <a:spLocks noGrp="1"/>
          </p:cNvSpPr>
          <p:nvPr>
            <p:ph type="ctrTitle" idx="4294967295"/>
          </p:nvPr>
        </p:nvSpPr>
        <p:spPr>
          <a:xfrm>
            <a:off x="292905" y="464667"/>
            <a:ext cx="1727511" cy="777021"/>
          </a:xfrm>
          <a:solidFill>
            <a:schemeClr val="tx2">
              <a:lumMod val="60000"/>
              <a:lumOff val="40000"/>
            </a:schemeClr>
          </a:solidFill>
          <a:ln>
            <a:noFill/>
          </a:ln>
        </p:spPr>
        <p:txBody>
          <a:bodyPr>
            <a:normAutofit/>
          </a:bodyPr>
          <a:lstStyle/>
          <a:p>
            <a:r>
              <a:rPr lang="en-GB" sz="4000" dirty="0">
                <a:solidFill>
                  <a:schemeClr val="bg1"/>
                </a:solidFill>
                <a:cs typeface="Arial" panose="020B0604020202020204" pitchFamily="34" charset="0"/>
              </a:rPr>
              <a:t>Results</a:t>
            </a:r>
          </a:p>
        </p:txBody>
      </p:sp>
      <p:sp>
        <p:nvSpPr>
          <p:cNvPr id="43" name="TextBox 42"/>
          <p:cNvSpPr txBox="1"/>
          <p:nvPr/>
        </p:nvSpPr>
        <p:spPr>
          <a:xfrm>
            <a:off x="355942" y="2596032"/>
            <a:ext cx="184731" cy="215444"/>
          </a:xfrm>
          <a:prstGeom prst="rect">
            <a:avLst/>
          </a:prstGeom>
          <a:noFill/>
        </p:spPr>
        <p:txBody>
          <a:bodyPr wrap="none" rtlCol="0">
            <a:spAutoFit/>
          </a:bodyPr>
          <a:lstStyle/>
          <a:p>
            <a:endParaRPr lang="en-GB" sz="800" dirty="0"/>
          </a:p>
        </p:txBody>
      </p:sp>
      <p:pic>
        <p:nvPicPr>
          <p:cNvPr id="2" name="Picture 1">
            <a:extLst>
              <a:ext uri="{FF2B5EF4-FFF2-40B4-BE49-F238E27FC236}">
                <a16:creationId xmlns:a16="http://schemas.microsoft.com/office/drawing/2014/main" id="{84164112-607F-8347-A28B-99474C5E4953}"/>
              </a:ext>
            </a:extLst>
          </p:cNvPr>
          <p:cNvPicPr>
            <a:picLocks noChangeAspect="1"/>
          </p:cNvPicPr>
          <p:nvPr/>
        </p:nvPicPr>
        <p:blipFill>
          <a:blip r:embed="rId3"/>
          <a:stretch>
            <a:fillRect/>
          </a:stretch>
        </p:blipFill>
        <p:spPr>
          <a:xfrm>
            <a:off x="2020417" y="210656"/>
            <a:ext cx="7497259" cy="6485418"/>
          </a:xfrm>
          <a:prstGeom prst="rect">
            <a:avLst/>
          </a:prstGeom>
        </p:spPr>
      </p:pic>
      <p:sp>
        <p:nvSpPr>
          <p:cNvPr id="3" name="Oval 2">
            <a:extLst>
              <a:ext uri="{FF2B5EF4-FFF2-40B4-BE49-F238E27FC236}">
                <a16:creationId xmlns:a16="http://schemas.microsoft.com/office/drawing/2014/main" id="{9CCC427A-3C60-8E4C-B174-6FB323BB43F0}"/>
              </a:ext>
            </a:extLst>
          </p:cNvPr>
          <p:cNvSpPr/>
          <p:nvPr/>
        </p:nvSpPr>
        <p:spPr>
          <a:xfrm>
            <a:off x="8528009" y="1976794"/>
            <a:ext cx="968188" cy="22411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02D4ED61-E075-4446-94AB-59A3E13D4BC1}"/>
              </a:ext>
            </a:extLst>
          </p:cNvPr>
          <p:cNvSpPr/>
          <p:nvPr/>
        </p:nvSpPr>
        <p:spPr>
          <a:xfrm>
            <a:off x="8569600" y="1263705"/>
            <a:ext cx="968188" cy="22411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a:extLst>
              <a:ext uri="{FF2B5EF4-FFF2-40B4-BE49-F238E27FC236}">
                <a16:creationId xmlns:a16="http://schemas.microsoft.com/office/drawing/2014/main" id="{04F7A70B-665E-264B-AC78-7A0AED20A6CE}"/>
              </a:ext>
            </a:extLst>
          </p:cNvPr>
          <p:cNvSpPr/>
          <p:nvPr/>
        </p:nvSpPr>
        <p:spPr>
          <a:xfrm>
            <a:off x="8589711" y="2699417"/>
            <a:ext cx="968188" cy="22411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CEFA8C98-B59C-7141-A731-57EF5A4BD3BE}"/>
              </a:ext>
            </a:extLst>
          </p:cNvPr>
          <p:cNvSpPr/>
          <p:nvPr/>
        </p:nvSpPr>
        <p:spPr>
          <a:xfrm>
            <a:off x="8589711" y="5532517"/>
            <a:ext cx="968188" cy="63520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EBB6951B-30D4-FE4C-BA31-2886A5AE05B7}"/>
              </a:ext>
            </a:extLst>
          </p:cNvPr>
          <p:cNvSpPr txBox="1"/>
          <p:nvPr/>
        </p:nvSpPr>
        <p:spPr>
          <a:xfrm>
            <a:off x="448307" y="1411029"/>
            <a:ext cx="1531887" cy="338554"/>
          </a:xfrm>
          <a:prstGeom prst="rect">
            <a:avLst/>
          </a:prstGeom>
          <a:noFill/>
        </p:spPr>
        <p:txBody>
          <a:bodyPr wrap="square" rtlCol="0">
            <a:spAutoFit/>
          </a:bodyPr>
          <a:lstStyle/>
          <a:p>
            <a:r>
              <a:rPr lang="en-US" sz="1600" dirty="0"/>
              <a:t>Superior early</a:t>
            </a:r>
          </a:p>
        </p:txBody>
      </p:sp>
      <p:sp>
        <p:nvSpPr>
          <p:cNvPr id="12" name="TextBox 11">
            <a:extLst>
              <a:ext uri="{FF2B5EF4-FFF2-40B4-BE49-F238E27FC236}">
                <a16:creationId xmlns:a16="http://schemas.microsoft.com/office/drawing/2014/main" id="{E2DD895E-5C37-924A-B2EE-359D24AC408D}"/>
              </a:ext>
            </a:extLst>
          </p:cNvPr>
          <p:cNvSpPr txBox="1"/>
          <p:nvPr/>
        </p:nvSpPr>
        <p:spPr>
          <a:xfrm>
            <a:off x="448306" y="2003530"/>
            <a:ext cx="1531887" cy="338554"/>
          </a:xfrm>
          <a:prstGeom prst="rect">
            <a:avLst/>
          </a:prstGeom>
          <a:noFill/>
        </p:spPr>
        <p:txBody>
          <a:bodyPr wrap="square" rtlCol="0">
            <a:spAutoFit/>
          </a:bodyPr>
          <a:lstStyle/>
          <a:p>
            <a:r>
              <a:rPr lang="en-US" sz="1600" dirty="0"/>
              <a:t>Superior early</a:t>
            </a:r>
          </a:p>
        </p:txBody>
      </p:sp>
      <p:sp>
        <p:nvSpPr>
          <p:cNvPr id="13" name="TextBox 12">
            <a:extLst>
              <a:ext uri="{FF2B5EF4-FFF2-40B4-BE49-F238E27FC236}">
                <a16:creationId xmlns:a16="http://schemas.microsoft.com/office/drawing/2014/main" id="{03F87234-CCBC-F743-83AB-DD58CAA405FA}"/>
              </a:ext>
            </a:extLst>
          </p:cNvPr>
          <p:cNvSpPr txBox="1"/>
          <p:nvPr/>
        </p:nvSpPr>
        <p:spPr>
          <a:xfrm>
            <a:off x="448305" y="2754258"/>
            <a:ext cx="1531887" cy="338554"/>
          </a:xfrm>
          <a:prstGeom prst="rect">
            <a:avLst/>
          </a:prstGeom>
          <a:noFill/>
        </p:spPr>
        <p:txBody>
          <a:bodyPr wrap="square" rtlCol="0">
            <a:spAutoFit/>
          </a:bodyPr>
          <a:lstStyle/>
          <a:p>
            <a:r>
              <a:rPr lang="en-US" sz="1600" dirty="0"/>
              <a:t>Superior early</a:t>
            </a:r>
          </a:p>
        </p:txBody>
      </p:sp>
      <p:sp>
        <p:nvSpPr>
          <p:cNvPr id="14" name="TextBox 13">
            <a:extLst>
              <a:ext uri="{FF2B5EF4-FFF2-40B4-BE49-F238E27FC236}">
                <a16:creationId xmlns:a16="http://schemas.microsoft.com/office/drawing/2014/main" id="{D9A5B757-280B-594B-9D09-68636B0262C1}"/>
              </a:ext>
            </a:extLst>
          </p:cNvPr>
          <p:cNvSpPr txBox="1"/>
          <p:nvPr/>
        </p:nvSpPr>
        <p:spPr>
          <a:xfrm>
            <a:off x="448304" y="3518133"/>
            <a:ext cx="1531887" cy="338554"/>
          </a:xfrm>
          <a:prstGeom prst="rect">
            <a:avLst/>
          </a:prstGeom>
          <a:noFill/>
        </p:spPr>
        <p:txBody>
          <a:bodyPr wrap="square" rtlCol="0">
            <a:spAutoFit/>
          </a:bodyPr>
          <a:lstStyle/>
          <a:p>
            <a:r>
              <a:rPr lang="en-US" sz="1600" dirty="0"/>
              <a:t>No difference</a:t>
            </a:r>
          </a:p>
        </p:txBody>
      </p:sp>
      <p:sp>
        <p:nvSpPr>
          <p:cNvPr id="15" name="TextBox 14">
            <a:extLst>
              <a:ext uri="{FF2B5EF4-FFF2-40B4-BE49-F238E27FC236}">
                <a16:creationId xmlns:a16="http://schemas.microsoft.com/office/drawing/2014/main" id="{58E3C144-BC5D-934A-B00E-2D98C8BB05BA}"/>
              </a:ext>
            </a:extLst>
          </p:cNvPr>
          <p:cNvSpPr txBox="1"/>
          <p:nvPr/>
        </p:nvSpPr>
        <p:spPr>
          <a:xfrm>
            <a:off x="448304" y="4200969"/>
            <a:ext cx="1531887" cy="338554"/>
          </a:xfrm>
          <a:prstGeom prst="rect">
            <a:avLst/>
          </a:prstGeom>
          <a:noFill/>
        </p:spPr>
        <p:txBody>
          <a:bodyPr wrap="square" rtlCol="0">
            <a:spAutoFit/>
          </a:bodyPr>
          <a:lstStyle/>
          <a:p>
            <a:r>
              <a:rPr lang="en-US" sz="1600" dirty="0"/>
              <a:t>Superior early*</a:t>
            </a:r>
          </a:p>
        </p:txBody>
      </p:sp>
      <p:sp>
        <p:nvSpPr>
          <p:cNvPr id="16" name="TextBox 15">
            <a:extLst>
              <a:ext uri="{FF2B5EF4-FFF2-40B4-BE49-F238E27FC236}">
                <a16:creationId xmlns:a16="http://schemas.microsoft.com/office/drawing/2014/main" id="{57743AE4-A551-674B-B259-2D8CFA06B20A}"/>
              </a:ext>
            </a:extLst>
          </p:cNvPr>
          <p:cNvSpPr txBox="1"/>
          <p:nvPr/>
        </p:nvSpPr>
        <p:spPr>
          <a:xfrm>
            <a:off x="514602" y="4883805"/>
            <a:ext cx="1531887" cy="338554"/>
          </a:xfrm>
          <a:prstGeom prst="rect">
            <a:avLst/>
          </a:prstGeom>
          <a:noFill/>
        </p:spPr>
        <p:txBody>
          <a:bodyPr wrap="square" rtlCol="0">
            <a:spAutoFit/>
          </a:bodyPr>
          <a:lstStyle/>
          <a:p>
            <a:r>
              <a:rPr lang="en-US" sz="1600" dirty="0"/>
              <a:t>Same</a:t>
            </a:r>
          </a:p>
        </p:txBody>
      </p:sp>
      <p:sp>
        <p:nvSpPr>
          <p:cNvPr id="17" name="TextBox 16">
            <a:extLst>
              <a:ext uri="{FF2B5EF4-FFF2-40B4-BE49-F238E27FC236}">
                <a16:creationId xmlns:a16="http://schemas.microsoft.com/office/drawing/2014/main" id="{4A55AAB4-8122-724B-92BC-54E887D6AD47}"/>
              </a:ext>
            </a:extLst>
          </p:cNvPr>
          <p:cNvSpPr txBox="1"/>
          <p:nvPr/>
        </p:nvSpPr>
        <p:spPr>
          <a:xfrm>
            <a:off x="355942" y="5566641"/>
            <a:ext cx="1677511" cy="338554"/>
          </a:xfrm>
          <a:prstGeom prst="rect">
            <a:avLst/>
          </a:prstGeom>
          <a:noFill/>
        </p:spPr>
        <p:txBody>
          <a:bodyPr wrap="square" rtlCol="0">
            <a:spAutoFit/>
          </a:bodyPr>
          <a:lstStyle/>
          <a:p>
            <a:r>
              <a:rPr lang="en-US" sz="1600" dirty="0"/>
              <a:t>Same throughout</a:t>
            </a:r>
          </a:p>
        </p:txBody>
      </p:sp>
      <p:sp>
        <p:nvSpPr>
          <p:cNvPr id="18" name="Oval 17">
            <a:extLst>
              <a:ext uri="{FF2B5EF4-FFF2-40B4-BE49-F238E27FC236}">
                <a16:creationId xmlns:a16="http://schemas.microsoft.com/office/drawing/2014/main" id="{7BD030B6-A778-2D46-8290-7A9E8A9EC2FD}"/>
              </a:ext>
            </a:extLst>
          </p:cNvPr>
          <p:cNvSpPr/>
          <p:nvPr/>
        </p:nvSpPr>
        <p:spPr>
          <a:xfrm>
            <a:off x="8569600" y="4115967"/>
            <a:ext cx="968188" cy="42355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230082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13072</TotalTime>
  <Words>496</Words>
  <Application>Microsoft Macintosh PowerPoint</Application>
  <PresentationFormat>A4 Paper (210x297 mm)</PresentationFormat>
  <Paragraphs>155</Paragraphs>
  <Slides>14</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Office Theme</vt:lpstr>
      <vt:lpstr>PowerPoint Presentation</vt:lpstr>
      <vt:lpstr>Summary of Results</vt:lpstr>
      <vt:lpstr>Methods</vt:lpstr>
      <vt:lpstr>Total Knee Replacement</vt:lpstr>
      <vt:lpstr>Intervention group: Pedalling</vt:lpstr>
      <vt:lpstr>Control: Multiple exercise group</vt:lpstr>
      <vt:lpstr>Patient characteristics</vt:lpstr>
      <vt:lpstr>Methods</vt:lpstr>
      <vt:lpstr>Results</vt:lpstr>
      <vt:lpstr>Results</vt:lpstr>
      <vt:lpstr>Critique</vt:lpstr>
      <vt:lpstr>Critique</vt:lpstr>
      <vt:lpstr>Why is cycling rehab good?</vt:lpstr>
      <vt:lpstr>Summary</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Audit Of The Complete BOAST 4 Standards Of Management Of Severe Open Fractures Of The Lower Limb At Cambridge University Hospitals During Its Inaugural Year As A Major Trauma Centre Suzanne Murphy1, James Ritchie Gill2, Peter Hull2, David Wallace1 1. Department of Plastic Surgery, Cambridge University Hospitals, Cambridge, United Kingdom 2. Department of Trauma and Orthopaedic Surgery, University of Cambridge, Cambridge, United Kingdom</dc:title>
  <dc:creator>James</dc:creator>
  <cp:lastModifiedBy>James Gill</cp:lastModifiedBy>
  <cp:revision>217</cp:revision>
  <cp:lastPrinted>2014-04-22T15:26:05Z</cp:lastPrinted>
  <dcterms:created xsi:type="dcterms:W3CDTF">2014-04-22T15:24:51Z</dcterms:created>
  <dcterms:modified xsi:type="dcterms:W3CDTF">2021-01-24T17:51:22Z</dcterms:modified>
</cp:coreProperties>
</file>