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5" r:id="rId2"/>
    <p:sldId id="310" r:id="rId3"/>
    <p:sldId id="320" r:id="rId4"/>
    <p:sldId id="321" r:id="rId5"/>
    <p:sldId id="308" r:id="rId6"/>
    <p:sldId id="323" r:id="rId7"/>
    <p:sldId id="325" r:id="rId8"/>
    <p:sldId id="314" r:id="rId9"/>
    <p:sldId id="322" r:id="rId10"/>
    <p:sldId id="328" r:id="rId11"/>
    <p:sldId id="311" r:id="rId12"/>
    <p:sldId id="331" r:id="rId13"/>
  </p:sldIdLst>
  <p:sldSz cx="9906000" cy="6858000" type="A4"/>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CCFF"/>
    <a:srgbClr val="0066FF"/>
    <a:srgbClr val="9933FF"/>
    <a:srgbClr val="CC66FF"/>
    <a:srgbClr val="3399FF"/>
    <a:srgbClr val="99FF66"/>
    <a:srgbClr val="FFFF66"/>
    <a:srgbClr val="CDDEF3"/>
    <a:srgbClr val="A8C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56" autoAdjust="0"/>
    <p:restoredTop sz="80374" autoAdjust="0"/>
  </p:normalViewPr>
  <p:slideViewPr>
    <p:cSldViewPr snapToGrid="0" showGuides="1">
      <p:cViewPr varScale="1">
        <p:scale>
          <a:sx n="56" d="100"/>
          <a:sy n="56" d="100"/>
        </p:scale>
        <p:origin x="696" y="176"/>
      </p:cViewPr>
      <p:guideLst>
        <p:guide orient="horz" pos="2160"/>
        <p:guide pos="312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a:solidFill>
                  <a:schemeClr val="tx1"/>
                </a:solidFill>
              </a:rPr>
              <a:t>Number</a:t>
            </a:r>
            <a:r>
              <a:rPr lang="en-US" sz="2000" baseline="0">
                <a:solidFill>
                  <a:schemeClr val="tx1"/>
                </a:solidFill>
              </a:rPr>
              <a:t> of unicompartmental knee replacements</a:t>
            </a:r>
            <a:endParaRPr lang="en-US" sz="200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Sheet1!$B$11</c:f>
              <c:strCache>
                <c:ptCount val="1"/>
                <c:pt idx="0">
                  <c:v>Uni</c:v>
                </c:pt>
              </c:strCache>
            </c:strRef>
          </c:tx>
          <c:spPr>
            <a:ln w="28575" cap="rnd">
              <a:solidFill>
                <a:schemeClr val="tx1"/>
              </a:solidFill>
              <a:round/>
            </a:ln>
            <a:effectLst/>
          </c:spPr>
          <c:marker>
            <c:symbol val="circle"/>
            <c:size val="5"/>
            <c:spPr>
              <a:solidFill>
                <a:schemeClr val="accent1"/>
              </a:solidFill>
              <a:ln w="9525">
                <a:solidFill>
                  <a:schemeClr val="tx1"/>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Sheet1!$C$11:$Q$11</c:f>
              <c:numCache>
                <c:formatCode>0</c:formatCode>
                <c:ptCount val="15"/>
                <c:pt idx="0">
                  <c:v>3545.2649999999999</c:v>
                </c:pt>
                <c:pt idx="1">
                  <c:v>3702.8069999999998</c:v>
                </c:pt>
                <c:pt idx="2">
                  <c:v>4698.174</c:v>
                </c:pt>
                <c:pt idx="3">
                  <c:v>5980.2659999999996</c:v>
                </c:pt>
                <c:pt idx="4">
                  <c:v>6788.1450000000004</c:v>
                </c:pt>
                <c:pt idx="5">
                  <c:v>6901.74</c:v>
                </c:pt>
                <c:pt idx="6">
                  <c:v>7134.66</c:v>
                </c:pt>
                <c:pt idx="7">
                  <c:v>7125.7019999999993</c:v>
                </c:pt>
                <c:pt idx="8">
                  <c:v>7195.5190000000002</c:v>
                </c:pt>
                <c:pt idx="9">
                  <c:v>6997.3469999999998</c:v>
                </c:pt>
                <c:pt idx="10">
                  <c:v>8188.9850000000006</c:v>
                </c:pt>
                <c:pt idx="11">
                  <c:v>8904.8060000000005</c:v>
                </c:pt>
                <c:pt idx="12">
                  <c:v>9726.8700000000008</c:v>
                </c:pt>
                <c:pt idx="13">
                  <c:v>10633.078000000001</c:v>
                </c:pt>
                <c:pt idx="14">
                  <c:v>10999.323</c:v>
                </c:pt>
              </c:numCache>
            </c:numRef>
          </c:val>
          <c:smooth val="0"/>
          <c:extLst>
            <c:ext xmlns:c16="http://schemas.microsoft.com/office/drawing/2014/chart" uri="{C3380CC4-5D6E-409C-BE32-E72D297353CC}">
              <c16:uniqueId val="{00000000-62B0-2D46-AC02-E8DAB311F59A}"/>
            </c:ext>
          </c:extLst>
        </c:ser>
        <c:ser>
          <c:idx val="1"/>
          <c:order val="1"/>
          <c:tx>
            <c:strRef>
              <c:f>Sheet1!$B$12</c:f>
              <c:strCache>
                <c:ptCount val="1"/>
                <c:pt idx="0">
                  <c:v>Fixed</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Sheet1!$C$12:$Q$12</c:f>
              <c:numCache>
                <c:formatCode>0</c:formatCode>
                <c:ptCount val="15"/>
                <c:pt idx="0">
                  <c:v>709.053</c:v>
                </c:pt>
                <c:pt idx="1">
                  <c:v>893.78100000000006</c:v>
                </c:pt>
                <c:pt idx="2">
                  <c:v>1161.914</c:v>
                </c:pt>
                <c:pt idx="3">
                  <c:v>1343.88</c:v>
                </c:pt>
                <c:pt idx="4">
                  <c:v>1566.4950000000001</c:v>
                </c:pt>
                <c:pt idx="5">
                  <c:v>1763.778</c:v>
                </c:pt>
                <c:pt idx="6">
                  <c:v>2140.3980000000001</c:v>
                </c:pt>
                <c:pt idx="7">
                  <c:v>2154.2820000000002</c:v>
                </c:pt>
                <c:pt idx="8">
                  <c:v>2600.79</c:v>
                </c:pt>
                <c:pt idx="9">
                  <c:v>2850.7709999999997</c:v>
                </c:pt>
                <c:pt idx="10">
                  <c:v>3371.9349999999999</c:v>
                </c:pt>
                <c:pt idx="11">
                  <c:v>3701.9980000000005</c:v>
                </c:pt>
                <c:pt idx="12">
                  <c:v>4288.1899999999996</c:v>
                </c:pt>
                <c:pt idx="13">
                  <c:v>4737.51</c:v>
                </c:pt>
                <c:pt idx="14">
                  <c:v>5450.1149999999998</c:v>
                </c:pt>
              </c:numCache>
            </c:numRef>
          </c:val>
          <c:smooth val="0"/>
          <c:extLst>
            <c:ext xmlns:c16="http://schemas.microsoft.com/office/drawing/2014/chart" uri="{C3380CC4-5D6E-409C-BE32-E72D297353CC}">
              <c16:uniqueId val="{00000001-62B0-2D46-AC02-E8DAB311F59A}"/>
            </c:ext>
          </c:extLst>
        </c:ser>
        <c:ser>
          <c:idx val="2"/>
          <c:order val="2"/>
          <c:tx>
            <c:strRef>
              <c:f>Sheet1!$B$13</c:f>
              <c:strCache>
                <c:ptCount val="1"/>
                <c:pt idx="0">
                  <c:v>Mobile</c:v>
                </c:pt>
              </c:strCache>
            </c:strRef>
          </c:tx>
          <c:spPr>
            <a:ln w="28575" cap="rnd">
              <a:solidFill>
                <a:srgbClr val="00B050"/>
              </a:solidFill>
              <a:round/>
            </a:ln>
            <a:effectLst/>
          </c:spPr>
          <c:marker>
            <c:symbol val="circle"/>
            <c:size val="5"/>
            <c:spPr>
              <a:solidFill>
                <a:schemeClr val="accent3"/>
              </a:solidFill>
              <a:ln w="9525">
                <a:solidFill>
                  <a:srgbClr val="00B050"/>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Sheet1!$C$13:$Q$13</c:f>
              <c:numCache>
                <c:formatCode>0</c:formatCode>
                <c:ptCount val="15"/>
                <c:pt idx="0">
                  <c:v>2794.5030000000002</c:v>
                </c:pt>
                <c:pt idx="1">
                  <c:v>2766.4650000000001</c:v>
                </c:pt>
                <c:pt idx="2">
                  <c:v>3485.7420000000002</c:v>
                </c:pt>
                <c:pt idx="3">
                  <c:v>4501.9979999999996</c:v>
                </c:pt>
                <c:pt idx="4">
                  <c:v>5072.46</c:v>
                </c:pt>
                <c:pt idx="5">
                  <c:v>5061.2759999999998</c:v>
                </c:pt>
                <c:pt idx="6">
                  <c:v>4994.2620000000006</c:v>
                </c:pt>
                <c:pt idx="7">
                  <c:v>4805.7060000000001</c:v>
                </c:pt>
                <c:pt idx="8">
                  <c:v>4508.0360000000001</c:v>
                </c:pt>
                <c:pt idx="9">
                  <c:v>4146.576</c:v>
                </c:pt>
                <c:pt idx="10">
                  <c:v>4817.05</c:v>
                </c:pt>
                <c:pt idx="11">
                  <c:v>5202.8080000000009</c:v>
                </c:pt>
                <c:pt idx="12">
                  <c:v>5543.27</c:v>
                </c:pt>
                <c:pt idx="13">
                  <c:v>5895.5679999999993</c:v>
                </c:pt>
                <c:pt idx="14">
                  <c:v>5549.2079999999996</c:v>
                </c:pt>
              </c:numCache>
            </c:numRef>
          </c:val>
          <c:smooth val="0"/>
          <c:extLst>
            <c:ext xmlns:c16="http://schemas.microsoft.com/office/drawing/2014/chart" uri="{C3380CC4-5D6E-409C-BE32-E72D297353CC}">
              <c16:uniqueId val="{00000002-62B0-2D46-AC02-E8DAB311F59A}"/>
            </c:ext>
          </c:extLst>
        </c:ser>
        <c:dLbls>
          <c:showLegendKey val="0"/>
          <c:showVal val="0"/>
          <c:showCatName val="0"/>
          <c:showSerName val="0"/>
          <c:showPercent val="0"/>
          <c:showBubbleSize val="0"/>
        </c:dLbls>
        <c:marker val="1"/>
        <c:smooth val="0"/>
        <c:axId val="421498000"/>
        <c:axId val="410084624"/>
      </c:lineChart>
      <c:catAx>
        <c:axId val="4214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0084624"/>
        <c:crosses val="autoZero"/>
        <c:auto val="1"/>
        <c:lblAlgn val="ctr"/>
        <c:lblOffset val="100"/>
        <c:noMultiLvlLbl val="0"/>
      </c:catAx>
      <c:valAx>
        <c:axId val="410084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21498000"/>
        <c:crosses val="autoZero"/>
        <c:crossBetween val="between"/>
      </c:valAx>
      <c:spPr>
        <a:noFill/>
        <a:ln w="12700">
          <a:solidFill>
            <a:schemeClr val="tx1"/>
          </a:solidFill>
        </a:ln>
        <a:effectLst/>
      </c:spPr>
    </c:plotArea>
    <c:legend>
      <c:legendPos val="b"/>
      <c:layout>
        <c:manualLayout>
          <c:xMode val="edge"/>
          <c:yMode val="edge"/>
          <c:x val="0.17013644361469232"/>
          <c:y val="0.12006386109388957"/>
          <c:w val="0.12085958832742168"/>
          <c:h val="0.2129933422603653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9C41880-2C66-420F-A743-17351EFB3BB0}" type="datetimeFigureOut">
              <a:rPr lang="en-GB" smtClean="0"/>
              <a:t>04/12/2019</a:t>
            </a:fld>
            <a:endParaRPr lang="en-GB"/>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F61B324-B9E3-45BA-9CF9-A110335D01BF}" type="slidenum">
              <a:rPr lang="en-GB" smtClean="0"/>
              <a:t>‹#›</a:t>
            </a:fld>
            <a:endParaRPr lang="en-GB"/>
          </a:p>
        </p:txBody>
      </p:sp>
    </p:spTree>
    <p:extLst>
      <p:ext uri="{BB962C8B-B14F-4D97-AF65-F5344CB8AC3E}">
        <p14:creationId xmlns:p14="http://schemas.microsoft.com/office/powerpoint/2010/main" val="118551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2</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9% of all primary knee replacement procedures are </a:t>
            </a:r>
            <a:r>
              <a:rPr lang="en-GB" dirty="0" err="1"/>
              <a:t>Unicondylar</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3</a:t>
            </a:fld>
            <a:endParaRPr lang="en-GB"/>
          </a:p>
        </p:txBody>
      </p:sp>
    </p:spTree>
    <p:extLst>
      <p:ext uri="{BB962C8B-B14F-4D97-AF65-F5344CB8AC3E}">
        <p14:creationId xmlns:p14="http://schemas.microsoft.com/office/powerpoint/2010/main" val="73140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Why the blip in 2013 for mobile bearing implants?</a:t>
            </a:r>
          </a:p>
          <a:p>
            <a:pPr marL="0" indent="0">
              <a:buFontTx/>
              <a:buNone/>
            </a:pPr>
            <a:endParaRPr lang="en-GB" dirty="0"/>
          </a:p>
          <a:p>
            <a:pPr marL="0" indent="0">
              <a:buFontTx/>
              <a:buNone/>
            </a:pPr>
            <a:r>
              <a:rPr lang="en-GB" dirty="0"/>
              <a:t>Not just ZUK versus Oxford</a:t>
            </a:r>
          </a:p>
        </p:txBody>
      </p:sp>
      <p:sp>
        <p:nvSpPr>
          <p:cNvPr id="4" name="Slide Number Placeholder 3"/>
          <p:cNvSpPr>
            <a:spLocks noGrp="1"/>
          </p:cNvSpPr>
          <p:nvPr>
            <p:ph type="sldNum" sz="quarter" idx="10"/>
          </p:nvPr>
        </p:nvSpPr>
        <p:spPr/>
        <p:txBody>
          <a:bodyPr/>
          <a:lstStyle/>
          <a:p>
            <a:fld id="{FF61B324-B9E3-45BA-9CF9-A110335D01BF}" type="slidenum">
              <a:rPr lang="en-GB" smtClean="0"/>
              <a:t>4</a:t>
            </a:fld>
            <a:endParaRPr lang="en-GB"/>
          </a:p>
        </p:txBody>
      </p:sp>
    </p:spTree>
    <p:extLst>
      <p:ext uri="{BB962C8B-B14F-4D97-AF65-F5344CB8AC3E}">
        <p14:creationId xmlns:p14="http://schemas.microsoft.com/office/powerpoint/2010/main" val="1537409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Average age for </a:t>
            </a:r>
            <a:r>
              <a:rPr lang="en-GB" dirty="0" err="1"/>
              <a:t>unis</a:t>
            </a:r>
            <a:r>
              <a:rPr lang="en-GB" dirty="0"/>
              <a:t> is 6 years younger than for totals: 70 </a:t>
            </a:r>
            <a:r>
              <a:rPr lang="en-GB" dirty="0" err="1"/>
              <a:t>yrs</a:t>
            </a:r>
            <a:r>
              <a:rPr lang="en-GB" dirty="0"/>
              <a:t> versus 64 yrs.</a:t>
            </a:r>
          </a:p>
          <a:p>
            <a:endParaRPr lang="en-GB" dirty="0"/>
          </a:p>
          <a:p>
            <a:r>
              <a:rPr lang="en-GB" dirty="0"/>
              <a:t>TKA 42% male whereas for </a:t>
            </a:r>
            <a:r>
              <a:rPr lang="en-GB" dirty="0" err="1"/>
              <a:t>Unis</a:t>
            </a:r>
            <a:r>
              <a:rPr lang="en-GB" dirty="0"/>
              <a:t> 53.4% male – increased proportion of </a:t>
            </a:r>
            <a:r>
              <a:rPr lang="en-GB" dirty="0" err="1"/>
              <a:t>varus</a:t>
            </a:r>
            <a:r>
              <a:rPr lang="en-GB" dirty="0"/>
              <a:t> OA in males</a:t>
            </a:r>
          </a:p>
        </p:txBody>
      </p:sp>
      <p:sp>
        <p:nvSpPr>
          <p:cNvPr id="4" name="Slide Number Placeholder 3"/>
          <p:cNvSpPr>
            <a:spLocks noGrp="1"/>
          </p:cNvSpPr>
          <p:nvPr>
            <p:ph type="sldNum" sz="quarter" idx="10"/>
          </p:nvPr>
        </p:nvSpPr>
        <p:spPr/>
        <p:txBody>
          <a:bodyPr/>
          <a:lstStyle/>
          <a:p>
            <a:fld id="{FF61B324-B9E3-45BA-9CF9-A110335D01BF}" type="slidenum">
              <a:rPr lang="en-GB" smtClean="0"/>
              <a:t>5</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6</a:t>
            </a:fld>
            <a:endParaRPr lang="en-GB"/>
          </a:p>
        </p:txBody>
      </p:sp>
    </p:spTree>
    <p:extLst>
      <p:ext uri="{BB962C8B-B14F-4D97-AF65-F5344CB8AC3E}">
        <p14:creationId xmlns:p14="http://schemas.microsoft.com/office/powerpoint/2010/main" val="213316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7</a:t>
            </a:fld>
            <a:endParaRPr lang="en-GB"/>
          </a:p>
        </p:txBody>
      </p:sp>
    </p:spTree>
    <p:extLst>
      <p:ext uri="{BB962C8B-B14F-4D97-AF65-F5344CB8AC3E}">
        <p14:creationId xmlns:p14="http://schemas.microsoft.com/office/powerpoint/2010/main" val="1462470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8</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9</a:t>
            </a:fld>
            <a:endParaRPr lang="en-GB"/>
          </a:p>
        </p:txBody>
      </p:sp>
    </p:spTree>
    <p:extLst>
      <p:ext uri="{BB962C8B-B14F-4D97-AF65-F5344CB8AC3E}">
        <p14:creationId xmlns:p14="http://schemas.microsoft.com/office/powerpoint/2010/main" val="394187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Progressive arthritis and aseptic loosening most common reason for revision of fixed and mobile UKAs.</a:t>
            </a:r>
          </a:p>
          <a:p>
            <a:endParaRPr lang="en-GB" dirty="0"/>
          </a:p>
          <a:p>
            <a:r>
              <a:rPr lang="en-GB" dirty="0"/>
              <a:t>Bearing dislocation unique to mobile bearing.</a:t>
            </a:r>
          </a:p>
          <a:p>
            <a:endParaRPr lang="en-GB" dirty="0"/>
          </a:p>
          <a:p>
            <a:r>
              <a:rPr lang="en-GB" dirty="0"/>
              <a:t>The data is presented as number of revisions per 1000 prosthetic years this is equivalent to revision rate 10 years.</a:t>
            </a:r>
          </a:p>
        </p:txBody>
      </p:sp>
      <p:sp>
        <p:nvSpPr>
          <p:cNvPr id="4" name="Slide Number Placeholder 3"/>
          <p:cNvSpPr>
            <a:spLocks noGrp="1"/>
          </p:cNvSpPr>
          <p:nvPr>
            <p:ph type="sldNum" sz="quarter" idx="10"/>
          </p:nvPr>
        </p:nvSpPr>
        <p:spPr/>
        <p:txBody>
          <a:bodyPr/>
          <a:lstStyle/>
          <a:p>
            <a:fld id="{FF61B324-B9E3-45BA-9CF9-A110335D01BF}" type="slidenum">
              <a:rPr lang="en-GB" smtClean="0"/>
              <a:t>10</a:t>
            </a:fld>
            <a:endParaRPr lang="en-GB"/>
          </a:p>
        </p:txBody>
      </p:sp>
    </p:spTree>
    <p:extLst>
      <p:ext uri="{BB962C8B-B14F-4D97-AF65-F5344CB8AC3E}">
        <p14:creationId xmlns:p14="http://schemas.microsoft.com/office/powerpoint/2010/main" val="2245977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NJR does not publish results separated for medial and laterals.</a:t>
            </a:r>
          </a:p>
          <a:p>
            <a:endParaRPr lang="en-GB" dirty="0"/>
          </a:p>
          <a:p>
            <a:r>
              <a:rPr lang="en-GB" dirty="0"/>
              <a:t>Study used NJR data. NJR data records what the implant was. ZUK = implant labelled as right medial/left lateral also recorded which knee implanted into and via this can work out whether it was implanted as a medial or lateral.</a:t>
            </a:r>
          </a:p>
        </p:txBody>
      </p:sp>
      <p:sp>
        <p:nvSpPr>
          <p:cNvPr id="4" name="Slide Number Placeholder 3"/>
          <p:cNvSpPr>
            <a:spLocks noGrp="1"/>
          </p:cNvSpPr>
          <p:nvPr>
            <p:ph type="sldNum" sz="quarter" idx="10"/>
          </p:nvPr>
        </p:nvSpPr>
        <p:spPr/>
        <p:txBody>
          <a:bodyPr/>
          <a:lstStyle/>
          <a:p>
            <a:fld id="{FF61B324-B9E3-45BA-9CF9-A110335D01BF}" type="slidenum">
              <a:rPr lang="en-GB" smtClean="0"/>
              <a:t>11</a:t>
            </a:fld>
            <a:endParaRPr lang="en-GB"/>
          </a:p>
        </p:txBody>
      </p:sp>
    </p:spTree>
    <p:extLst>
      <p:ext uri="{BB962C8B-B14F-4D97-AF65-F5344CB8AC3E}">
        <p14:creationId xmlns:p14="http://schemas.microsoft.com/office/powerpoint/2010/main" val="3847409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Progressive arthritis and aseptic loosening most common reason for revision of fixed and mobile UKAs.</a:t>
            </a:r>
          </a:p>
          <a:p>
            <a:endParaRPr lang="en-GB" dirty="0"/>
          </a:p>
          <a:p>
            <a:r>
              <a:rPr lang="en-GB" dirty="0"/>
              <a:t>Bearing dislocation unique to mobile bearing.</a:t>
            </a:r>
          </a:p>
          <a:p>
            <a:endParaRPr lang="en-GB" dirty="0"/>
          </a:p>
          <a:p>
            <a:r>
              <a:rPr lang="en-GB" dirty="0"/>
              <a:t>The data is presented as number of revisions per 1000 prosthetic years this is equivalent to revision rate 10 years.</a:t>
            </a:r>
          </a:p>
        </p:txBody>
      </p:sp>
      <p:sp>
        <p:nvSpPr>
          <p:cNvPr id="4" name="Slide Number Placeholder 3"/>
          <p:cNvSpPr>
            <a:spLocks noGrp="1"/>
          </p:cNvSpPr>
          <p:nvPr>
            <p:ph type="sldNum" sz="quarter" idx="10"/>
          </p:nvPr>
        </p:nvSpPr>
        <p:spPr/>
        <p:txBody>
          <a:bodyPr/>
          <a:lstStyle/>
          <a:p>
            <a:fld id="{FF61B324-B9E3-45BA-9CF9-A110335D01BF}" type="slidenum">
              <a:rPr lang="en-GB" smtClean="0"/>
              <a:t>12</a:t>
            </a:fld>
            <a:endParaRPr lang="en-GB"/>
          </a:p>
        </p:txBody>
      </p:sp>
    </p:spTree>
    <p:extLst>
      <p:ext uri="{BB962C8B-B14F-4D97-AF65-F5344CB8AC3E}">
        <p14:creationId xmlns:p14="http://schemas.microsoft.com/office/powerpoint/2010/main" val="683633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1"/>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04/12/2019</a:t>
            </a:fld>
            <a:endParaRPr lang="en-GB"/>
          </a:p>
        </p:txBody>
      </p:sp>
      <p:sp>
        <p:nvSpPr>
          <p:cNvPr id="5" name="Footer Placehold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taff.wsha.local/Home.aspx"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7.tiff"/><Relationship Id="rId7"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tiff"/><Relationship Id="rId5" Type="http://schemas.openxmlformats.org/officeDocument/2006/relationships/image" Target="../media/image9.tiff"/><Relationship Id="rId10" Type="http://schemas.openxmlformats.org/officeDocument/2006/relationships/image" Target="../media/image14.tiff"/><Relationship Id="rId4" Type="http://schemas.openxmlformats.org/officeDocument/2006/relationships/image" Target="../media/image8.tiff"/><Relationship Id="rId9" Type="http://schemas.openxmlformats.org/officeDocument/2006/relationships/image" Target="../media/image13.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tiff"/><Relationship Id="rId4" Type="http://schemas.openxmlformats.org/officeDocument/2006/relationships/image" Target="../media/image16.tiff"/></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tiff"/><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ACL </a:t>
            </a:r>
            <a:endParaRPr lang="en-GB" dirty="0"/>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3" name="Title 1"/>
          <p:cNvSpPr txBox="1">
            <a:spLocks/>
          </p:cNvSpPr>
          <p:nvPr/>
        </p:nvSpPr>
        <p:spPr>
          <a:xfrm>
            <a:off x="273661" y="2465264"/>
            <a:ext cx="9337322" cy="2174547"/>
          </a:xfrm>
          <a:prstGeom prst="rect">
            <a:avLst/>
          </a:prstGeom>
          <a:solidFill>
            <a:schemeClr val="tx2">
              <a:lumMod val="60000"/>
              <a:lumOff val="40000"/>
            </a:schemeClr>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1200" dirty="0">
              <a:solidFill>
                <a:schemeClr val="bg1"/>
              </a:solidFill>
              <a:cs typeface="Arial" panose="020B0604020202020204" pitchFamily="34" charset="0"/>
            </a:endParaRPr>
          </a:p>
        </p:txBody>
      </p:sp>
      <p:sp>
        <p:nvSpPr>
          <p:cNvPr id="3" name="Rectangle 1"/>
          <p:cNvSpPr>
            <a:spLocks noChangeArrowheads="1"/>
          </p:cNvSpPr>
          <p:nvPr/>
        </p:nvSpPr>
        <p:spPr bwMode="auto">
          <a:xfrm>
            <a:off x="-94343" y="501319"/>
            <a:ext cx="1000034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mj-lt"/>
                <a:cs typeface="Arial" pitchFamily="34" charset="0"/>
              </a:rPr>
              <a:t>West</a:t>
            </a:r>
            <a:r>
              <a:rPr kumimoji="0" lang="en-US" altLang="en-US" sz="3600" b="0" i="0" u="none" strike="noStrike" cap="none" normalizeH="0" dirty="0">
                <a:ln>
                  <a:noFill/>
                </a:ln>
                <a:solidFill>
                  <a:schemeClr val="tx1"/>
                </a:solidFill>
                <a:effectLst/>
                <a:latin typeface="+mj-lt"/>
                <a:cs typeface="Arial" pitchFamily="34" charset="0"/>
              </a:rPr>
              <a:t> Suffolk Hospital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dirty="0" err="1">
                <a:ln>
                  <a:noFill/>
                </a:ln>
                <a:solidFill>
                  <a:schemeClr val="tx1"/>
                </a:solidFill>
                <a:effectLst/>
                <a:latin typeface="+mj-lt"/>
                <a:cs typeface="Arial" pitchFamily="34" charset="0"/>
              </a:rPr>
              <a:t>Unicondylar</a:t>
            </a:r>
            <a:r>
              <a:rPr kumimoji="0" lang="en-US" altLang="en-US" sz="3600" b="0" i="0" u="none" strike="noStrike" cap="none" normalizeH="0" dirty="0">
                <a:ln>
                  <a:noFill/>
                </a:ln>
                <a:solidFill>
                  <a:schemeClr val="tx1"/>
                </a:solidFill>
                <a:effectLst/>
                <a:latin typeface="+mj-lt"/>
                <a:cs typeface="Arial" pitchFamily="34" charset="0"/>
              </a:rPr>
              <a:t> knee Journal Club</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3600" baseline="0" dirty="0">
                <a:latin typeface="+mj-lt"/>
                <a:cs typeface="Arial" pitchFamily="34" charset="0"/>
              </a:rPr>
              <a:t>Thursday </a:t>
            </a:r>
            <a:r>
              <a:rPr lang="en-US" altLang="en-US" sz="3600" dirty="0">
                <a:latin typeface="+mj-lt"/>
                <a:cs typeface="Arial" pitchFamily="34" charset="0"/>
              </a:rPr>
              <a:t>5</a:t>
            </a:r>
            <a:r>
              <a:rPr lang="en-US" altLang="en-US" sz="3600" baseline="30000" dirty="0">
                <a:latin typeface="+mj-lt"/>
                <a:cs typeface="Arial" pitchFamily="34" charset="0"/>
              </a:rPr>
              <a:t>th</a:t>
            </a:r>
            <a:r>
              <a:rPr lang="en-US" altLang="en-US" sz="3600" baseline="0" dirty="0">
                <a:latin typeface="+mj-lt"/>
                <a:cs typeface="Arial" pitchFamily="34" charset="0"/>
              </a:rPr>
              <a:t> December</a:t>
            </a:r>
            <a:endParaRPr kumimoji="0" lang="en-US" altLang="en-US" sz="3600" b="0" i="0" u="none" strike="noStrike" cap="none" normalizeH="0" baseline="0" dirty="0">
              <a:ln>
                <a:noFill/>
              </a:ln>
              <a:solidFill>
                <a:schemeClr val="tx1"/>
              </a:solidFill>
              <a:effectLst/>
              <a:latin typeface="+mj-lt"/>
              <a:cs typeface="Arial" pitchFamily="34" charset="0"/>
            </a:endParaRPr>
          </a:p>
        </p:txBody>
      </p:sp>
      <p:sp>
        <p:nvSpPr>
          <p:cNvPr id="4" name="AutoShape 2" descr="Description: Description: Description: EAOC logo"/>
          <p:cNvSpPr>
            <a:spLocks noChangeAspect="1" noChangeArrowheads="1"/>
          </p:cNvSpPr>
          <p:nvPr/>
        </p:nvSpPr>
        <p:spPr bwMode="auto">
          <a:xfrm>
            <a:off x="0" y="168275"/>
            <a:ext cx="781050" cy="100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TextBox 6"/>
          <p:cNvSpPr txBox="1"/>
          <p:nvPr/>
        </p:nvSpPr>
        <p:spPr>
          <a:xfrm>
            <a:off x="273661" y="5369312"/>
            <a:ext cx="9337322" cy="369332"/>
          </a:xfrm>
          <a:prstGeom prst="rect">
            <a:avLst/>
          </a:prstGeom>
          <a:noFill/>
        </p:spPr>
        <p:txBody>
          <a:bodyPr wrap="square" rtlCol="0">
            <a:spAutoFit/>
          </a:bodyPr>
          <a:lstStyle/>
          <a:p>
            <a:pPr algn="ctr"/>
            <a:r>
              <a:rPr lang="en-US" dirty="0"/>
              <a:t>With thanks to Synthes</a:t>
            </a:r>
          </a:p>
        </p:txBody>
      </p:sp>
      <p:sp>
        <p:nvSpPr>
          <p:cNvPr id="5" name="TextBox 4"/>
          <p:cNvSpPr txBox="1"/>
          <p:nvPr/>
        </p:nvSpPr>
        <p:spPr>
          <a:xfrm>
            <a:off x="1712913" y="3167816"/>
            <a:ext cx="6751319" cy="769441"/>
          </a:xfrm>
          <a:prstGeom prst="rect">
            <a:avLst/>
          </a:prstGeom>
          <a:noFill/>
        </p:spPr>
        <p:txBody>
          <a:bodyPr wrap="square" rtlCol="0">
            <a:spAutoFit/>
          </a:bodyPr>
          <a:lstStyle/>
          <a:p>
            <a:r>
              <a:rPr lang="en-US" sz="4400" dirty="0">
                <a:solidFill>
                  <a:schemeClr val="bg1"/>
                </a:solidFill>
              </a:rPr>
              <a:t>National Joint Registry Data</a:t>
            </a:r>
            <a:endParaRPr lang="en-GB" dirty="0"/>
          </a:p>
        </p:txBody>
      </p:sp>
      <p:pic>
        <p:nvPicPr>
          <p:cNvPr id="5122" name="Picture 2"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4492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968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60714" t="22470" r="15477" b="69771"/>
          <a:stretch/>
        </p:blipFill>
        <p:spPr bwMode="auto">
          <a:xfrm>
            <a:off x="7184571" y="138872"/>
            <a:ext cx="2426412" cy="63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630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Contents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2308324"/>
          </a:xfrm>
          <a:prstGeom prst="rect">
            <a:avLst/>
          </a:prstGeom>
          <a:solidFill>
            <a:srgbClr val="CDDEF3"/>
          </a:solidFill>
        </p:spPr>
        <p:txBody>
          <a:bodyPr wrap="square" rtlCol="0">
            <a:spAutoFit/>
          </a:bodyPr>
          <a:lstStyle/>
          <a:p>
            <a:pPr marL="285750" indent="-285750">
              <a:buFont typeface="Arial" pitchFamily="34" charset="0"/>
              <a:buChar char="•"/>
            </a:pPr>
            <a:r>
              <a:rPr lang="en-US" sz="3600" dirty="0"/>
              <a:t>Volume</a:t>
            </a:r>
          </a:p>
          <a:p>
            <a:pPr marL="285750" indent="-285750">
              <a:buFont typeface="Arial" pitchFamily="34" charset="0"/>
              <a:buChar char="•"/>
            </a:pPr>
            <a:r>
              <a:rPr lang="en-US" sz="3600" dirty="0"/>
              <a:t>Survivorship</a:t>
            </a:r>
          </a:p>
          <a:p>
            <a:pPr marL="285750" indent="-285750">
              <a:buFont typeface="Arial" pitchFamily="34" charset="0"/>
              <a:buChar char="•"/>
            </a:pPr>
            <a:r>
              <a:rPr lang="en-US" sz="3600" dirty="0"/>
              <a:t>Failure mechanisms</a:t>
            </a:r>
          </a:p>
          <a:p>
            <a:pPr marL="285750" indent="-285750">
              <a:buFont typeface="Arial" pitchFamily="34" charset="0"/>
              <a:buChar char="•"/>
            </a:pPr>
            <a:r>
              <a:rPr lang="en-US" sz="3600" dirty="0"/>
              <a:t>Lateral </a:t>
            </a:r>
            <a:r>
              <a:rPr lang="en-US" sz="3600" dirty="0" err="1"/>
              <a:t>unis</a:t>
            </a:r>
            <a:endParaRPr lang="en-US" sz="3600" dirty="0"/>
          </a:p>
        </p:txBody>
      </p:sp>
    </p:spTree>
    <p:extLst>
      <p:ext uri="{BB962C8B-B14F-4D97-AF65-F5344CB8AC3E}">
        <p14:creationId xmlns:p14="http://schemas.microsoft.com/office/powerpoint/2010/main" val="4252221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Volumes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42537" y="1465613"/>
            <a:ext cx="9287691" cy="1200329"/>
          </a:xfrm>
          <a:prstGeom prst="rect">
            <a:avLst/>
          </a:prstGeom>
          <a:solidFill>
            <a:srgbClr val="CDDEF3"/>
          </a:solidFill>
        </p:spPr>
        <p:txBody>
          <a:bodyPr wrap="square" rtlCol="0">
            <a:spAutoFit/>
          </a:bodyPr>
          <a:lstStyle/>
          <a:p>
            <a:r>
              <a:rPr lang="en-US" dirty="0"/>
              <a:t>16</a:t>
            </a:r>
            <a:r>
              <a:rPr lang="en-US" baseline="30000" dirty="0"/>
              <a:t>th</a:t>
            </a:r>
            <a:r>
              <a:rPr lang="en-US" dirty="0"/>
              <a:t> NJR report 2003 – 2018 = 15 years</a:t>
            </a:r>
          </a:p>
          <a:p>
            <a:endParaRPr lang="en-US" dirty="0"/>
          </a:p>
          <a:p>
            <a:r>
              <a:rPr lang="en-GB" dirty="0"/>
              <a:t>~ 1 070 000 primary knee replacements (all types)</a:t>
            </a:r>
          </a:p>
          <a:p>
            <a:r>
              <a:rPr lang="en-GB" dirty="0"/>
              <a:t>  ~  110 000 primary </a:t>
            </a:r>
            <a:r>
              <a:rPr lang="en-GB" dirty="0" err="1"/>
              <a:t>unicondylar</a:t>
            </a:r>
            <a:r>
              <a:rPr lang="en-GB" dirty="0"/>
              <a:t> knees</a:t>
            </a:r>
          </a:p>
        </p:txBody>
      </p:sp>
      <p:pic>
        <p:nvPicPr>
          <p:cNvPr id="3" name="Picture 2">
            <a:extLst>
              <a:ext uri="{FF2B5EF4-FFF2-40B4-BE49-F238E27FC236}">
                <a16:creationId xmlns:a16="http://schemas.microsoft.com/office/drawing/2014/main" id="{4F17C80E-2121-7C40-A065-25B7B5712E80}"/>
              </a:ext>
            </a:extLst>
          </p:cNvPr>
          <p:cNvPicPr>
            <a:picLocks noChangeAspect="1"/>
          </p:cNvPicPr>
          <p:nvPr/>
        </p:nvPicPr>
        <p:blipFill>
          <a:blip r:embed="rId3"/>
          <a:stretch>
            <a:fillRect/>
          </a:stretch>
        </p:blipFill>
        <p:spPr>
          <a:xfrm>
            <a:off x="292905" y="3174696"/>
            <a:ext cx="9329613" cy="1366824"/>
          </a:xfrm>
          <a:prstGeom prst="rect">
            <a:avLst/>
          </a:prstGeom>
        </p:spPr>
      </p:pic>
    </p:spTree>
    <p:extLst>
      <p:ext uri="{BB962C8B-B14F-4D97-AF65-F5344CB8AC3E}">
        <p14:creationId xmlns:p14="http://schemas.microsoft.com/office/powerpoint/2010/main" val="365318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graphicFrame>
        <p:nvGraphicFramePr>
          <p:cNvPr id="7" name="Chart 6">
            <a:extLst>
              <a:ext uri="{FF2B5EF4-FFF2-40B4-BE49-F238E27FC236}">
                <a16:creationId xmlns:a16="http://schemas.microsoft.com/office/drawing/2014/main" id="{90658F19-58DB-044B-82AA-688A08E814BA}"/>
              </a:ext>
            </a:extLst>
          </p:cNvPr>
          <p:cNvGraphicFramePr>
            <a:graphicFrameLocks noGrp="1"/>
          </p:cNvGraphicFramePr>
          <p:nvPr/>
        </p:nvGraphicFramePr>
        <p:xfrm>
          <a:off x="298330" y="391783"/>
          <a:ext cx="9309340" cy="60744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176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Age &amp; Sex</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4" name="Picture 3">
            <a:extLst>
              <a:ext uri="{FF2B5EF4-FFF2-40B4-BE49-F238E27FC236}">
                <a16:creationId xmlns:a16="http://schemas.microsoft.com/office/drawing/2014/main" id="{080D3F16-11F9-824E-96E5-FF867FCD8AEB}"/>
              </a:ext>
            </a:extLst>
          </p:cNvPr>
          <p:cNvPicPr>
            <a:picLocks noChangeAspect="1"/>
          </p:cNvPicPr>
          <p:nvPr/>
        </p:nvPicPr>
        <p:blipFill>
          <a:blip r:embed="rId3"/>
          <a:stretch>
            <a:fillRect/>
          </a:stretch>
        </p:blipFill>
        <p:spPr>
          <a:xfrm>
            <a:off x="1687286" y="1332123"/>
            <a:ext cx="6721928" cy="5133899"/>
          </a:xfrm>
          <a:prstGeom prst="rect">
            <a:avLst/>
          </a:prstGeom>
        </p:spPr>
      </p:pic>
      <p:sp>
        <p:nvSpPr>
          <p:cNvPr id="5" name="Freeform 4">
            <a:extLst>
              <a:ext uri="{FF2B5EF4-FFF2-40B4-BE49-F238E27FC236}">
                <a16:creationId xmlns:a16="http://schemas.microsoft.com/office/drawing/2014/main" id="{8AA97552-46FF-F943-A4A2-EC1F680D3647}"/>
              </a:ext>
            </a:extLst>
          </p:cNvPr>
          <p:cNvSpPr/>
          <p:nvPr/>
        </p:nvSpPr>
        <p:spPr>
          <a:xfrm>
            <a:off x="6694209" y="1894114"/>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E922BB1D-315C-5849-8F59-25AA1BD54144}"/>
              </a:ext>
            </a:extLst>
          </p:cNvPr>
          <p:cNvSpPr/>
          <p:nvPr/>
        </p:nvSpPr>
        <p:spPr>
          <a:xfrm>
            <a:off x="6694209" y="4822371"/>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B3B8D31-19D5-A343-9417-A80CEF9D35B1}"/>
              </a:ext>
            </a:extLst>
          </p:cNvPr>
          <p:cNvSpPr/>
          <p:nvPr/>
        </p:nvSpPr>
        <p:spPr>
          <a:xfrm>
            <a:off x="7797198" y="1864806"/>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A394D17C-6834-9945-BF03-D97147BEB313}"/>
              </a:ext>
            </a:extLst>
          </p:cNvPr>
          <p:cNvSpPr/>
          <p:nvPr/>
        </p:nvSpPr>
        <p:spPr>
          <a:xfrm>
            <a:off x="7797198" y="4822371"/>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22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Kaplan Meier</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 name="Picture 2">
            <a:extLst>
              <a:ext uri="{FF2B5EF4-FFF2-40B4-BE49-F238E27FC236}">
                <a16:creationId xmlns:a16="http://schemas.microsoft.com/office/drawing/2014/main" id="{CEDCC143-AA58-9D4B-A2BD-52A82091E1ED}"/>
              </a:ext>
            </a:extLst>
          </p:cNvPr>
          <p:cNvPicPr>
            <a:picLocks noChangeAspect="1"/>
          </p:cNvPicPr>
          <p:nvPr/>
        </p:nvPicPr>
        <p:blipFill>
          <a:blip r:embed="rId3"/>
          <a:stretch>
            <a:fillRect/>
          </a:stretch>
        </p:blipFill>
        <p:spPr>
          <a:xfrm>
            <a:off x="709572" y="1332124"/>
            <a:ext cx="8575958" cy="5363950"/>
          </a:xfrm>
          <a:prstGeom prst="rect">
            <a:avLst/>
          </a:prstGeom>
        </p:spPr>
      </p:pic>
    </p:spTree>
    <p:extLst>
      <p:ext uri="{BB962C8B-B14F-4D97-AF65-F5344CB8AC3E}">
        <p14:creationId xmlns:p14="http://schemas.microsoft.com/office/powerpoint/2010/main" val="384174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by age and sex</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25B20B5D-5813-B643-A3AE-A121C41B033A}"/>
              </a:ext>
            </a:extLst>
          </p:cNvPr>
          <p:cNvPicPr>
            <a:picLocks noChangeAspect="1"/>
          </p:cNvPicPr>
          <p:nvPr/>
        </p:nvPicPr>
        <p:blipFill>
          <a:blip r:embed="rId3"/>
          <a:stretch>
            <a:fillRect/>
          </a:stretch>
        </p:blipFill>
        <p:spPr>
          <a:xfrm>
            <a:off x="876928" y="1332123"/>
            <a:ext cx="8194334" cy="5221077"/>
          </a:xfrm>
          <a:prstGeom prst="rect">
            <a:avLst/>
          </a:prstGeom>
        </p:spPr>
      </p:pic>
    </p:spTree>
    <p:extLst>
      <p:ext uri="{BB962C8B-B14F-4D97-AF65-F5344CB8AC3E}">
        <p14:creationId xmlns:p14="http://schemas.microsoft.com/office/powerpoint/2010/main" val="280528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51032" y="126180"/>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revision rate by </a:t>
            </a:r>
            <a:r>
              <a:rPr lang="en-GB" sz="4000" dirty="0" err="1">
                <a:solidFill>
                  <a:schemeClr val="bg1"/>
                </a:solidFill>
                <a:cs typeface="Arial" panose="020B0604020202020204" pitchFamily="34" charset="0"/>
              </a:rPr>
              <a:t>uni</a:t>
            </a:r>
            <a:r>
              <a:rPr lang="en-GB" sz="4000" dirty="0">
                <a:solidFill>
                  <a:schemeClr val="bg1"/>
                </a:solidFill>
                <a:cs typeface="Arial" panose="020B0604020202020204" pitchFamily="34" charset="0"/>
              </a:rPr>
              <a:t> implant</a:t>
            </a:r>
          </a:p>
        </p:txBody>
      </p:sp>
      <p:pic>
        <p:nvPicPr>
          <p:cNvPr id="2" name="Picture 1">
            <a:extLst>
              <a:ext uri="{FF2B5EF4-FFF2-40B4-BE49-F238E27FC236}">
                <a16:creationId xmlns:a16="http://schemas.microsoft.com/office/drawing/2014/main" id="{2AF1016A-6B07-7140-AEF2-5FFF82FD200B}"/>
              </a:ext>
            </a:extLst>
          </p:cNvPr>
          <p:cNvPicPr>
            <a:picLocks noChangeAspect="1"/>
          </p:cNvPicPr>
          <p:nvPr/>
        </p:nvPicPr>
        <p:blipFill>
          <a:blip r:embed="rId3"/>
          <a:stretch>
            <a:fillRect/>
          </a:stretch>
        </p:blipFill>
        <p:spPr>
          <a:xfrm>
            <a:off x="1716107" y="2469390"/>
            <a:ext cx="7061590" cy="3698928"/>
          </a:xfrm>
          <a:prstGeom prst="rect">
            <a:avLst/>
          </a:prstGeom>
        </p:spPr>
      </p:pic>
      <p:pic>
        <p:nvPicPr>
          <p:cNvPr id="3" name="Picture 2">
            <a:extLst>
              <a:ext uri="{FF2B5EF4-FFF2-40B4-BE49-F238E27FC236}">
                <a16:creationId xmlns:a16="http://schemas.microsoft.com/office/drawing/2014/main" id="{8C9E42BE-3723-AC48-9D71-1DF0F6BEF15C}"/>
              </a:ext>
            </a:extLst>
          </p:cNvPr>
          <p:cNvPicPr>
            <a:picLocks noChangeAspect="1"/>
          </p:cNvPicPr>
          <p:nvPr/>
        </p:nvPicPr>
        <p:blipFill rotWithShape="1">
          <a:blip r:embed="rId4"/>
          <a:srcRect b="6091"/>
          <a:stretch/>
        </p:blipFill>
        <p:spPr>
          <a:xfrm>
            <a:off x="1716107" y="1790741"/>
            <a:ext cx="7061590" cy="594847"/>
          </a:xfrm>
          <a:prstGeom prst="rect">
            <a:avLst/>
          </a:prstGeom>
        </p:spPr>
      </p:pic>
      <p:pic>
        <p:nvPicPr>
          <p:cNvPr id="10" name="Picture 9">
            <a:extLst>
              <a:ext uri="{FF2B5EF4-FFF2-40B4-BE49-F238E27FC236}">
                <a16:creationId xmlns:a16="http://schemas.microsoft.com/office/drawing/2014/main" id="{D8F3D811-F20A-5847-B9C8-C5FE6A46D618}"/>
              </a:ext>
            </a:extLst>
          </p:cNvPr>
          <p:cNvPicPr>
            <a:picLocks noChangeAspect="1"/>
          </p:cNvPicPr>
          <p:nvPr/>
        </p:nvPicPr>
        <p:blipFill>
          <a:blip r:embed="rId5"/>
          <a:stretch>
            <a:fillRect/>
          </a:stretch>
        </p:blipFill>
        <p:spPr>
          <a:xfrm>
            <a:off x="1122749" y="4888593"/>
            <a:ext cx="418200" cy="313650"/>
          </a:xfrm>
          <a:prstGeom prst="rect">
            <a:avLst/>
          </a:prstGeom>
        </p:spPr>
      </p:pic>
      <p:pic>
        <p:nvPicPr>
          <p:cNvPr id="11" name="Picture 10">
            <a:extLst>
              <a:ext uri="{FF2B5EF4-FFF2-40B4-BE49-F238E27FC236}">
                <a16:creationId xmlns:a16="http://schemas.microsoft.com/office/drawing/2014/main" id="{9A4CFEEF-817D-C54A-A83B-AAB76012F69C}"/>
              </a:ext>
            </a:extLst>
          </p:cNvPr>
          <p:cNvPicPr>
            <a:picLocks noChangeAspect="1"/>
          </p:cNvPicPr>
          <p:nvPr/>
        </p:nvPicPr>
        <p:blipFill>
          <a:blip r:embed="rId6"/>
          <a:stretch>
            <a:fillRect/>
          </a:stretch>
        </p:blipFill>
        <p:spPr>
          <a:xfrm>
            <a:off x="1105369" y="2969293"/>
            <a:ext cx="388622" cy="388622"/>
          </a:xfrm>
          <a:prstGeom prst="rect">
            <a:avLst/>
          </a:prstGeom>
        </p:spPr>
      </p:pic>
      <p:pic>
        <p:nvPicPr>
          <p:cNvPr id="12" name="Picture 11">
            <a:extLst>
              <a:ext uri="{FF2B5EF4-FFF2-40B4-BE49-F238E27FC236}">
                <a16:creationId xmlns:a16="http://schemas.microsoft.com/office/drawing/2014/main" id="{27DB6563-F90D-9F4E-B686-75C2153A1977}"/>
              </a:ext>
            </a:extLst>
          </p:cNvPr>
          <p:cNvPicPr>
            <a:picLocks noChangeAspect="1"/>
          </p:cNvPicPr>
          <p:nvPr/>
        </p:nvPicPr>
        <p:blipFill>
          <a:blip r:embed="rId7"/>
          <a:stretch>
            <a:fillRect/>
          </a:stretch>
        </p:blipFill>
        <p:spPr>
          <a:xfrm>
            <a:off x="1145864" y="3936198"/>
            <a:ext cx="307633" cy="359091"/>
          </a:xfrm>
          <a:prstGeom prst="rect">
            <a:avLst/>
          </a:prstGeom>
        </p:spPr>
      </p:pic>
      <p:pic>
        <p:nvPicPr>
          <p:cNvPr id="13" name="Picture 12">
            <a:extLst>
              <a:ext uri="{FF2B5EF4-FFF2-40B4-BE49-F238E27FC236}">
                <a16:creationId xmlns:a16="http://schemas.microsoft.com/office/drawing/2014/main" id="{EE07ED13-D2EE-CF49-9F69-A1849974EB3A}"/>
              </a:ext>
            </a:extLst>
          </p:cNvPr>
          <p:cNvPicPr>
            <a:picLocks noChangeAspect="1"/>
          </p:cNvPicPr>
          <p:nvPr/>
        </p:nvPicPr>
        <p:blipFill rotWithShape="1">
          <a:blip r:embed="rId8"/>
          <a:srcRect b="10093"/>
          <a:stretch/>
        </p:blipFill>
        <p:spPr>
          <a:xfrm>
            <a:off x="1141969" y="4469223"/>
            <a:ext cx="347331" cy="312277"/>
          </a:xfrm>
          <a:prstGeom prst="rect">
            <a:avLst/>
          </a:prstGeom>
        </p:spPr>
      </p:pic>
      <p:pic>
        <p:nvPicPr>
          <p:cNvPr id="15" name="Picture 14">
            <a:extLst>
              <a:ext uri="{FF2B5EF4-FFF2-40B4-BE49-F238E27FC236}">
                <a16:creationId xmlns:a16="http://schemas.microsoft.com/office/drawing/2014/main" id="{CD280CF4-CCA7-CB45-9588-EC6C2312FA6E}"/>
              </a:ext>
            </a:extLst>
          </p:cNvPr>
          <p:cNvPicPr>
            <a:picLocks noChangeAspect="1"/>
          </p:cNvPicPr>
          <p:nvPr/>
        </p:nvPicPr>
        <p:blipFill rotWithShape="1">
          <a:blip r:embed="rId9"/>
          <a:srcRect b="1217"/>
          <a:stretch/>
        </p:blipFill>
        <p:spPr>
          <a:xfrm>
            <a:off x="1141969" y="5309336"/>
            <a:ext cx="388351" cy="390618"/>
          </a:xfrm>
          <a:prstGeom prst="rect">
            <a:avLst/>
          </a:prstGeom>
        </p:spPr>
      </p:pic>
      <p:pic>
        <p:nvPicPr>
          <p:cNvPr id="17" name="Picture 16">
            <a:extLst>
              <a:ext uri="{FF2B5EF4-FFF2-40B4-BE49-F238E27FC236}">
                <a16:creationId xmlns:a16="http://schemas.microsoft.com/office/drawing/2014/main" id="{D29B193A-F9D7-0145-8F06-8FB0B7EDFB68}"/>
              </a:ext>
            </a:extLst>
          </p:cNvPr>
          <p:cNvPicPr>
            <a:picLocks noChangeAspect="1"/>
          </p:cNvPicPr>
          <p:nvPr/>
        </p:nvPicPr>
        <p:blipFill>
          <a:blip r:embed="rId10"/>
          <a:stretch>
            <a:fillRect/>
          </a:stretch>
        </p:blipFill>
        <p:spPr>
          <a:xfrm>
            <a:off x="1174402" y="5780526"/>
            <a:ext cx="287314" cy="402239"/>
          </a:xfrm>
          <a:prstGeom prst="rect">
            <a:avLst/>
          </a:prstGeom>
        </p:spPr>
      </p:pic>
      <p:pic>
        <p:nvPicPr>
          <p:cNvPr id="18" name="Picture 17">
            <a:extLst>
              <a:ext uri="{FF2B5EF4-FFF2-40B4-BE49-F238E27FC236}">
                <a16:creationId xmlns:a16="http://schemas.microsoft.com/office/drawing/2014/main" id="{0D76EEC1-7257-724D-8AD1-71FB29B03061}"/>
              </a:ext>
            </a:extLst>
          </p:cNvPr>
          <p:cNvPicPr>
            <a:picLocks noChangeAspect="1"/>
          </p:cNvPicPr>
          <p:nvPr/>
        </p:nvPicPr>
        <p:blipFill rotWithShape="1">
          <a:blip r:embed="rId8"/>
          <a:srcRect b="10093"/>
          <a:stretch/>
        </p:blipFill>
        <p:spPr>
          <a:xfrm>
            <a:off x="1141969" y="3559958"/>
            <a:ext cx="347331" cy="312277"/>
          </a:xfrm>
          <a:prstGeom prst="rect">
            <a:avLst/>
          </a:prstGeom>
        </p:spPr>
      </p:pic>
      <p:sp>
        <p:nvSpPr>
          <p:cNvPr id="19" name="Freeform 18">
            <a:extLst>
              <a:ext uri="{FF2B5EF4-FFF2-40B4-BE49-F238E27FC236}">
                <a16:creationId xmlns:a16="http://schemas.microsoft.com/office/drawing/2014/main" id="{FB75222C-1E52-7445-B183-A6177EAF6FED}"/>
              </a:ext>
            </a:extLst>
          </p:cNvPr>
          <p:cNvSpPr/>
          <p:nvPr/>
        </p:nvSpPr>
        <p:spPr>
          <a:xfrm>
            <a:off x="6551112" y="4469223"/>
            <a:ext cx="939739" cy="369332"/>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85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Revision rates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graphicFrame>
        <p:nvGraphicFramePr>
          <p:cNvPr id="2" name="Table 1">
            <a:extLst>
              <a:ext uri="{FF2B5EF4-FFF2-40B4-BE49-F238E27FC236}">
                <a16:creationId xmlns:a16="http://schemas.microsoft.com/office/drawing/2014/main" id="{18696F42-1BFE-0140-B4CA-934F87D6941D}"/>
              </a:ext>
            </a:extLst>
          </p:cNvPr>
          <p:cNvGraphicFramePr>
            <a:graphicFrameLocks noGrp="1"/>
          </p:cNvGraphicFramePr>
          <p:nvPr>
            <p:extLst>
              <p:ext uri="{D42A27DB-BD31-4B8C-83A1-F6EECF244321}">
                <p14:modId xmlns:p14="http://schemas.microsoft.com/office/powerpoint/2010/main" val="2357745291"/>
              </p:ext>
            </p:extLst>
          </p:nvPr>
        </p:nvGraphicFramePr>
        <p:xfrm>
          <a:off x="1640724" y="1456672"/>
          <a:ext cx="6604000" cy="1854200"/>
        </p:xfrm>
        <a:graphic>
          <a:graphicData uri="http://schemas.openxmlformats.org/drawingml/2006/table">
            <a:tbl>
              <a:tblPr firstRow="1" bandRow="1">
                <a:tableStyleId>{5C22544A-7EE6-4342-B048-85BDC9FD1C3A}</a:tableStyleId>
              </a:tblPr>
              <a:tblGrid>
                <a:gridCol w="1651000">
                  <a:extLst>
                    <a:ext uri="{9D8B030D-6E8A-4147-A177-3AD203B41FA5}">
                      <a16:colId xmlns:a16="http://schemas.microsoft.com/office/drawing/2014/main" val="3144349065"/>
                    </a:ext>
                  </a:extLst>
                </a:gridCol>
                <a:gridCol w="1651000">
                  <a:extLst>
                    <a:ext uri="{9D8B030D-6E8A-4147-A177-3AD203B41FA5}">
                      <a16:colId xmlns:a16="http://schemas.microsoft.com/office/drawing/2014/main" val="1887324732"/>
                    </a:ext>
                  </a:extLst>
                </a:gridCol>
                <a:gridCol w="1651000">
                  <a:extLst>
                    <a:ext uri="{9D8B030D-6E8A-4147-A177-3AD203B41FA5}">
                      <a16:colId xmlns:a16="http://schemas.microsoft.com/office/drawing/2014/main" val="2256682431"/>
                    </a:ext>
                  </a:extLst>
                </a:gridCol>
                <a:gridCol w="1651000">
                  <a:extLst>
                    <a:ext uri="{9D8B030D-6E8A-4147-A177-3AD203B41FA5}">
                      <a16:colId xmlns:a16="http://schemas.microsoft.com/office/drawing/2014/main" val="1439708487"/>
                    </a:ext>
                  </a:extLst>
                </a:gridCol>
              </a:tblGrid>
              <a:tr h="370840">
                <a:tc>
                  <a:txBody>
                    <a:bodyPr/>
                    <a:lstStyle/>
                    <a:p>
                      <a:pPr algn="ctr"/>
                      <a:endParaRPr lang="en-US" dirty="0"/>
                    </a:p>
                  </a:txBody>
                  <a:tcPr/>
                </a:tc>
                <a:tc>
                  <a:txBody>
                    <a:bodyPr/>
                    <a:lstStyle/>
                    <a:p>
                      <a:pPr algn="ctr"/>
                      <a:r>
                        <a:rPr lang="en-US" dirty="0"/>
                        <a:t>5 year</a:t>
                      </a:r>
                    </a:p>
                  </a:txBody>
                  <a:tcPr/>
                </a:tc>
                <a:tc>
                  <a:txBody>
                    <a:bodyPr/>
                    <a:lstStyle/>
                    <a:p>
                      <a:pPr algn="ctr"/>
                      <a:r>
                        <a:rPr lang="en-US" dirty="0"/>
                        <a:t>10 year</a:t>
                      </a:r>
                    </a:p>
                  </a:txBody>
                  <a:tcPr/>
                </a:tc>
                <a:tc>
                  <a:txBody>
                    <a:bodyPr/>
                    <a:lstStyle/>
                    <a:p>
                      <a:pPr algn="ctr"/>
                      <a:r>
                        <a:rPr lang="en-US" dirty="0"/>
                        <a:t>15 year</a:t>
                      </a:r>
                    </a:p>
                  </a:txBody>
                  <a:tcPr/>
                </a:tc>
                <a:extLst>
                  <a:ext uri="{0D108BD9-81ED-4DB2-BD59-A6C34878D82A}">
                    <a16:rowId xmlns:a16="http://schemas.microsoft.com/office/drawing/2014/main" val="2843433349"/>
                  </a:ext>
                </a:extLst>
              </a:tr>
              <a:tr h="370840">
                <a:tc>
                  <a:txBody>
                    <a:bodyPr/>
                    <a:lstStyle/>
                    <a:p>
                      <a:r>
                        <a:rPr lang="en-US" dirty="0"/>
                        <a:t>All TKA</a:t>
                      </a:r>
                    </a:p>
                  </a:txBody>
                  <a:tcPr/>
                </a:tc>
                <a:tc>
                  <a:txBody>
                    <a:bodyPr/>
                    <a:lstStyle/>
                    <a:p>
                      <a:r>
                        <a:rPr lang="en-US" dirty="0"/>
                        <a:t>2.19</a:t>
                      </a:r>
                    </a:p>
                  </a:txBody>
                  <a:tcPr/>
                </a:tc>
                <a:tc>
                  <a:txBody>
                    <a:bodyPr/>
                    <a:lstStyle/>
                    <a:p>
                      <a:r>
                        <a:rPr lang="en-US" dirty="0"/>
                        <a:t>3.41</a:t>
                      </a:r>
                    </a:p>
                  </a:txBody>
                  <a:tcPr/>
                </a:tc>
                <a:tc>
                  <a:txBody>
                    <a:bodyPr/>
                    <a:lstStyle/>
                    <a:p>
                      <a:r>
                        <a:rPr lang="en-US" dirty="0"/>
                        <a:t>4.74</a:t>
                      </a:r>
                    </a:p>
                  </a:txBody>
                  <a:tcPr/>
                </a:tc>
                <a:extLst>
                  <a:ext uri="{0D108BD9-81ED-4DB2-BD59-A6C34878D82A}">
                    <a16:rowId xmlns:a16="http://schemas.microsoft.com/office/drawing/2014/main" val="3020289720"/>
                  </a:ext>
                </a:extLst>
              </a:tr>
              <a:tr h="370840">
                <a:tc>
                  <a:txBody>
                    <a:bodyPr/>
                    <a:lstStyle/>
                    <a:p>
                      <a:r>
                        <a:rPr lang="en-US" dirty="0"/>
                        <a:t>All Uni</a:t>
                      </a:r>
                    </a:p>
                  </a:txBody>
                  <a:tcPr/>
                </a:tc>
                <a:tc>
                  <a:txBody>
                    <a:bodyPr/>
                    <a:lstStyle/>
                    <a:p>
                      <a:r>
                        <a:rPr lang="en-US" dirty="0"/>
                        <a:t>5.95</a:t>
                      </a:r>
                    </a:p>
                  </a:txBody>
                  <a:tcPr/>
                </a:tc>
                <a:tc>
                  <a:txBody>
                    <a:bodyPr/>
                    <a:lstStyle/>
                    <a:p>
                      <a:r>
                        <a:rPr lang="en-US" dirty="0"/>
                        <a:t>11.1</a:t>
                      </a:r>
                    </a:p>
                  </a:txBody>
                  <a:tcPr/>
                </a:tc>
                <a:tc>
                  <a:txBody>
                    <a:bodyPr/>
                    <a:lstStyle/>
                    <a:p>
                      <a:r>
                        <a:rPr lang="en-US" dirty="0"/>
                        <a:t>18</a:t>
                      </a:r>
                    </a:p>
                  </a:txBody>
                  <a:tcPr/>
                </a:tc>
                <a:extLst>
                  <a:ext uri="{0D108BD9-81ED-4DB2-BD59-A6C34878D82A}">
                    <a16:rowId xmlns:a16="http://schemas.microsoft.com/office/drawing/2014/main" val="546136753"/>
                  </a:ext>
                </a:extLst>
              </a:tr>
              <a:tr h="370840">
                <a:tc>
                  <a:txBody>
                    <a:bodyPr/>
                    <a:lstStyle/>
                    <a:p>
                      <a:r>
                        <a:rPr lang="en-US" dirty="0"/>
                        <a:t>Genesis II (CR)</a:t>
                      </a:r>
                    </a:p>
                  </a:txBody>
                  <a:tcPr/>
                </a:tc>
                <a:tc>
                  <a:txBody>
                    <a:bodyPr/>
                    <a:lstStyle/>
                    <a:p>
                      <a:r>
                        <a:rPr lang="en-US" dirty="0"/>
                        <a:t>1.9</a:t>
                      </a:r>
                    </a:p>
                  </a:txBody>
                  <a:tcPr/>
                </a:tc>
                <a:tc>
                  <a:txBody>
                    <a:bodyPr/>
                    <a:lstStyle/>
                    <a:p>
                      <a:r>
                        <a:rPr lang="en-US" dirty="0"/>
                        <a:t>2.8</a:t>
                      </a:r>
                    </a:p>
                  </a:txBody>
                  <a:tcPr/>
                </a:tc>
                <a:tc>
                  <a:txBody>
                    <a:bodyPr/>
                    <a:lstStyle/>
                    <a:p>
                      <a:r>
                        <a:rPr lang="en-US" dirty="0"/>
                        <a:t>3.02</a:t>
                      </a:r>
                    </a:p>
                  </a:txBody>
                  <a:tcPr/>
                </a:tc>
                <a:extLst>
                  <a:ext uri="{0D108BD9-81ED-4DB2-BD59-A6C34878D82A}">
                    <a16:rowId xmlns:a16="http://schemas.microsoft.com/office/drawing/2014/main" val="3219846401"/>
                  </a:ext>
                </a:extLst>
              </a:tr>
              <a:tr h="370840">
                <a:tc>
                  <a:txBody>
                    <a:bodyPr/>
                    <a:lstStyle/>
                    <a:p>
                      <a:r>
                        <a:rPr lang="en-US" dirty="0" err="1"/>
                        <a:t>Physica</a:t>
                      </a:r>
                      <a:r>
                        <a:rPr lang="en-US" dirty="0"/>
                        <a:t> ZUK</a:t>
                      </a:r>
                    </a:p>
                  </a:txBody>
                  <a:tcPr/>
                </a:tc>
                <a:tc>
                  <a:txBody>
                    <a:bodyPr/>
                    <a:lstStyle/>
                    <a:p>
                      <a:r>
                        <a:rPr lang="en-US" dirty="0"/>
                        <a:t>3.4</a:t>
                      </a:r>
                    </a:p>
                  </a:txBody>
                  <a:tcPr/>
                </a:tc>
                <a:tc>
                  <a:txBody>
                    <a:bodyPr/>
                    <a:lstStyle/>
                    <a:p>
                      <a:r>
                        <a:rPr lang="en-US" dirty="0"/>
                        <a:t>6.76</a:t>
                      </a:r>
                    </a:p>
                  </a:txBody>
                  <a:tcPr/>
                </a:tc>
                <a:tc>
                  <a:txBody>
                    <a:bodyPr/>
                    <a:lstStyle/>
                    <a:p>
                      <a:r>
                        <a:rPr lang="en-US" dirty="0"/>
                        <a:t>(MG 15.02)</a:t>
                      </a:r>
                    </a:p>
                  </a:txBody>
                  <a:tcPr/>
                </a:tc>
                <a:extLst>
                  <a:ext uri="{0D108BD9-81ED-4DB2-BD59-A6C34878D82A}">
                    <a16:rowId xmlns:a16="http://schemas.microsoft.com/office/drawing/2014/main" val="3684463646"/>
                  </a:ext>
                </a:extLst>
              </a:tr>
            </a:tbl>
          </a:graphicData>
        </a:graphic>
      </p:graphicFrame>
      <p:sp>
        <p:nvSpPr>
          <p:cNvPr id="8" name="TextBox 7">
            <a:extLst>
              <a:ext uri="{FF2B5EF4-FFF2-40B4-BE49-F238E27FC236}">
                <a16:creationId xmlns:a16="http://schemas.microsoft.com/office/drawing/2014/main" id="{0A29E8B4-DA5B-604F-BB9C-2B60A7AE3A07}"/>
              </a:ext>
            </a:extLst>
          </p:cNvPr>
          <p:cNvSpPr txBox="1"/>
          <p:nvPr/>
        </p:nvSpPr>
        <p:spPr>
          <a:xfrm>
            <a:off x="298879" y="3646533"/>
            <a:ext cx="9287691" cy="2862322"/>
          </a:xfrm>
          <a:prstGeom prst="rect">
            <a:avLst/>
          </a:prstGeom>
          <a:solidFill>
            <a:srgbClr val="CDDEF3"/>
          </a:solidFill>
        </p:spPr>
        <p:txBody>
          <a:bodyPr wrap="square" rtlCol="0">
            <a:spAutoFit/>
          </a:bodyPr>
          <a:lstStyle/>
          <a:p>
            <a:r>
              <a:rPr lang="en-GB" dirty="0"/>
              <a:t>What is the measure of success of knee arthroplasty?</a:t>
            </a:r>
          </a:p>
          <a:p>
            <a:r>
              <a:rPr lang="en-GB" dirty="0"/>
              <a:t>	Pain relief, function, survivorship</a:t>
            </a:r>
          </a:p>
          <a:p>
            <a:endParaRPr lang="en-GB" dirty="0"/>
          </a:p>
          <a:p>
            <a:r>
              <a:rPr lang="en-GB" dirty="0"/>
              <a:t>Is it fair to compare revision rates for TKA to UNI?</a:t>
            </a:r>
          </a:p>
          <a:p>
            <a:r>
              <a:rPr lang="en-GB" dirty="0"/>
              <a:t>	Against: 	Easier operation to revise a </a:t>
            </a:r>
            <a:r>
              <a:rPr lang="en-GB" dirty="0" err="1"/>
              <a:t>uni</a:t>
            </a:r>
            <a:r>
              <a:rPr lang="en-GB" dirty="0"/>
              <a:t> to a TKA than revise a TKA therefore lower 		threshold for surgeon to perform revision</a:t>
            </a:r>
          </a:p>
          <a:p>
            <a:r>
              <a:rPr lang="en-GB" dirty="0"/>
              <a:t>		Average age of pts undergoing a </a:t>
            </a:r>
            <a:r>
              <a:rPr lang="en-GB" dirty="0" err="1"/>
              <a:t>uni</a:t>
            </a:r>
            <a:r>
              <a:rPr lang="en-GB" dirty="0"/>
              <a:t> is 6 younger = increased revision rate</a:t>
            </a:r>
          </a:p>
          <a:p>
            <a:endParaRPr lang="en-GB" dirty="0"/>
          </a:p>
          <a:p>
            <a:r>
              <a:rPr lang="en-GB" dirty="0"/>
              <a:t>	For: 	Progression of OA, is an inherent fallacy of UKA</a:t>
            </a:r>
          </a:p>
          <a:p>
            <a:r>
              <a:rPr lang="en-GB" dirty="0"/>
              <a:t>		It is if function is also considered</a:t>
            </a:r>
          </a:p>
        </p:txBody>
      </p:sp>
    </p:spTree>
    <p:extLst>
      <p:ext uri="{BB962C8B-B14F-4D97-AF65-F5344CB8AC3E}">
        <p14:creationId xmlns:p14="http://schemas.microsoft.com/office/powerpoint/2010/main" val="129849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Reasons for revision</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A3FF1551-AA87-E544-A530-5C0400BA95D7}"/>
              </a:ext>
            </a:extLst>
          </p:cNvPr>
          <p:cNvPicPr>
            <a:picLocks noChangeAspect="1"/>
          </p:cNvPicPr>
          <p:nvPr/>
        </p:nvPicPr>
        <p:blipFill>
          <a:blip r:embed="rId3"/>
          <a:stretch>
            <a:fillRect/>
          </a:stretch>
        </p:blipFill>
        <p:spPr>
          <a:xfrm>
            <a:off x="292906" y="2695075"/>
            <a:ext cx="9296426" cy="1235674"/>
          </a:xfrm>
          <a:prstGeom prst="rect">
            <a:avLst/>
          </a:prstGeom>
        </p:spPr>
      </p:pic>
      <p:pic>
        <p:nvPicPr>
          <p:cNvPr id="3" name="Picture 2">
            <a:extLst>
              <a:ext uri="{FF2B5EF4-FFF2-40B4-BE49-F238E27FC236}">
                <a16:creationId xmlns:a16="http://schemas.microsoft.com/office/drawing/2014/main" id="{B95ED61A-E7DD-C148-82DE-5BD5C86F0A80}"/>
              </a:ext>
            </a:extLst>
          </p:cNvPr>
          <p:cNvPicPr>
            <a:picLocks noChangeAspect="1"/>
          </p:cNvPicPr>
          <p:nvPr/>
        </p:nvPicPr>
        <p:blipFill>
          <a:blip r:embed="rId4"/>
          <a:stretch>
            <a:fillRect/>
          </a:stretch>
        </p:blipFill>
        <p:spPr>
          <a:xfrm>
            <a:off x="309569" y="1675089"/>
            <a:ext cx="9279763" cy="970735"/>
          </a:xfrm>
          <a:prstGeom prst="rect">
            <a:avLst/>
          </a:prstGeom>
        </p:spPr>
      </p:pic>
      <p:sp>
        <p:nvSpPr>
          <p:cNvPr id="4" name="Freeform 3">
            <a:extLst>
              <a:ext uri="{FF2B5EF4-FFF2-40B4-BE49-F238E27FC236}">
                <a16:creationId xmlns:a16="http://schemas.microsoft.com/office/drawing/2014/main" id="{194875AE-EFFF-4349-BACE-D0D921033DCF}"/>
              </a:ext>
            </a:extLst>
          </p:cNvPr>
          <p:cNvSpPr/>
          <p:nvPr/>
        </p:nvSpPr>
        <p:spPr>
          <a:xfrm>
            <a:off x="2769833" y="3098088"/>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44B4AB4C-3AD2-F342-8CAD-798D4A5BEFC0}"/>
              </a:ext>
            </a:extLst>
          </p:cNvPr>
          <p:cNvSpPr/>
          <p:nvPr/>
        </p:nvSpPr>
        <p:spPr>
          <a:xfrm>
            <a:off x="3978676" y="3089663"/>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DFAC1AF5-77D6-4E4F-8311-26456243CA6F}"/>
              </a:ext>
            </a:extLst>
          </p:cNvPr>
          <p:cNvSpPr/>
          <p:nvPr/>
        </p:nvSpPr>
        <p:spPr>
          <a:xfrm>
            <a:off x="9053179" y="3075663"/>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45D0BA1-AD51-CB47-8C6F-EBD66DB3D131}"/>
              </a:ext>
            </a:extLst>
          </p:cNvPr>
          <p:cNvPicPr>
            <a:picLocks noChangeAspect="1"/>
          </p:cNvPicPr>
          <p:nvPr/>
        </p:nvPicPr>
        <p:blipFill>
          <a:blip r:embed="rId5"/>
          <a:stretch>
            <a:fillRect/>
          </a:stretch>
        </p:blipFill>
        <p:spPr>
          <a:xfrm>
            <a:off x="256303" y="4778747"/>
            <a:ext cx="9333029" cy="1434072"/>
          </a:xfrm>
          <a:prstGeom prst="rect">
            <a:avLst/>
          </a:prstGeom>
        </p:spPr>
      </p:pic>
    </p:spTree>
    <p:extLst>
      <p:ext uri="{BB962C8B-B14F-4D97-AF65-F5344CB8AC3E}">
        <p14:creationId xmlns:p14="http://schemas.microsoft.com/office/powerpoint/2010/main" val="59696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Laterals</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6" name="Picture 5">
            <a:extLst>
              <a:ext uri="{FF2B5EF4-FFF2-40B4-BE49-F238E27FC236}">
                <a16:creationId xmlns:a16="http://schemas.microsoft.com/office/drawing/2014/main" id="{DC1E595A-69CD-8B4D-917F-C54EF4449FE1}"/>
              </a:ext>
            </a:extLst>
          </p:cNvPr>
          <p:cNvPicPr>
            <a:picLocks noChangeAspect="1"/>
          </p:cNvPicPr>
          <p:nvPr/>
        </p:nvPicPr>
        <p:blipFill>
          <a:blip r:embed="rId3"/>
          <a:stretch>
            <a:fillRect/>
          </a:stretch>
        </p:blipFill>
        <p:spPr>
          <a:xfrm>
            <a:off x="406818" y="1463040"/>
            <a:ext cx="6911579" cy="4979142"/>
          </a:xfrm>
          <a:prstGeom prst="rect">
            <a:avLst/>
          </a:prstGeom>
        </p:spPr>
      </p:pic>
      <p:pic>
        <p:nvPicPr>
          <p:cNvPr id="9" name="Picture 8">
            <a:extLst>
              <a:ext uri="{FF2B5EF4-FFF2-40B4-BE49-F238E27FC236}">
                <a16:creationId xmlns:a16="http://schemas.microsoft.com/office/drawing/2014/main" id="{F4E4A37D-899D-DD48-A707-73330BF9316E}"/>
              </a:ext>
            </a:extLst>
          </p:cNvPr>
          <p:cNvPicPr>
            <a:picLocks noChangeAspect="1"/>
          </p:cNvPicPr>
          <p:nvPr/>
        </p:nvPicPr>
        <p:blipFill>
          <a:blip r:embed="rId4"/>
          <a:stretch>
            <a:fillRect/>
          </a:stretch>
        </p:blipFill>
        <p:spPr>
          <a:xfrm>
            <a:off x="3285074" y="2196217"/>
            <a:ext cx="4033323" cy="4405630"/>
          </a:xfrm>
          <a:prstGeom prst="rect">
            <a:avLst/>
          </a:prstGeom>
        </p:spPr>
      </p:pic>
      <p:pic>
        <p:nvPicPr>
          <p:cNvPr id="8" name="Picture 7">
            <a:extLst>
              <a:ext uri="{FF2B5EF4-FFF2-40B4-BE49-F238E27FC236}">
                <a16:creationId xmlns:a16="http://schemas.microsoft.com/office/drawing/2014/main" id="{E1D41983-928A-814A-A88D-D791C1498B84}"/>
              </a:ext>
            </a:extLst>
          </p:cNvPr>
          <p:cNvPicPr>
            <a:picLocks noChangeAspect="1"/>
          </p:cNvPicPr>
          <p:nvPr/>
        </p:nvPicPr>
        <p:blipFill>
          <a:blip r:embed="rId5"/>
          <a:stretch>
            <a:fillRect/>
          </a:stretch>
        </p:blipFill>
        <p:spPr>
          <a:xfrm>
            <a:off x="1310640" y="1653716"/>
            <a:ext cx="7635240" cy="4250546"/>
          </a:xfrm>
          <a:prstGeom prst="rect">
            <a:avLst/>
          </a:prstGeom>
        </p:spPr>
      </p:pic>
    </p:spTree>
    <p:extLst>
      <p:ext uri="{BB962C8B-B14F-4D97-AF65-F5344CB8AC3E}">
        <p14:creationId xmlns:p14="http://schemas.microsoft.com/office/powerpoint/2010/main" val="283541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74065" y="3004743"/>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cs typeface="Arial" panose="020B0604020202020204" pitchFamily="34" charset="0"/>
              </a:rPr>
              <a:t>Questions</a:t>
            </a:r>
            <a:endParaRPr lang="en-GB" sz="1400"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Tree>
    <p:extLst>
      <p:ext uri="{BB962C8B-B14F-4D97-AF65-F5344CB8AC3E}">
        <p14:creationId xmlns:p14="http://schemas.microsoft.com/office/powerpoint/2010/main" val="932817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7934</TotalTime>
  <Words>335</Words>
  <Application>Microsoft Macintosh PowerPoint</Application>
  <PresentationFormat>A4 Paper (210x297 mm)</PresentationFormat>
  <Paragraphs>92</Paragraphs>
  <Slides>12</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Contents</vt:lpstr>
      <vt:lpstr>Volumes</vt:lpstr>
      <vt:lpstr>PowerPoint Presentation</vt:lpstr>
      <vt:lpstr>Age &amp; Sex</vt:lpstr>
      <vt:lpstr>Kaplan Meier</vt:lpstr>
      <vt:lpstr>KM by age and sex</vt:lpstr>
      <vt:lpstr>KM revision rate by uni implant</vt:lpstr>
      <vt:lpstr>KM Revision rates</vt:lpstr>
      <vt:lpstr>Reasons for revision</vt:lpstr>
      <vt:lpstr>Laterals</vt:lpstr>
      <vt:lpstr>Questions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187</cp:revision>
  <cp:lastPrinted>2014-04-22T15:26:05Z</cp:lastPrinted>
  <dcterms:created xsi:type="dcterms:W3CDTF">2014-04-22T15:24:51Z</dcterms:created>
  <dcterms:modified xsi:type="dcterms:W3CDTF">2019-12-04T22:37:45Z</dcterms:modified>
</cp:coreProperties>
</file>