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305" r:id="rId2"/>
    <p:sldId id="321" r:id="rId3"/>
    <p:sldId id="329" r:id="rId4"/>
    <p:sldId id="322" r:id="rId5"/>
    <p:sldId id="323" r:id="rId6"/>
    <p:sldId id="312" r:id="rId7"/>
    <p:sldId id="308" r:id="rId8"/>
    <p:sldId id="325" r:id="rId9"/>
    <p:sldId id="311" r:id="rId10"/>
    <p:sldId id="326" r:id="rId11"/>
    <p:sldId id="327" r:id="rId12"/>
    <p:sldId id="331" r:id="rId13"/>
    <p:sldId id="328" r:id="rId14"/>
    <p:sldId id="330" r:id="rId15"/>
    <p:sldId id="31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4"/>
    <p:restoredTop sz="72222"/>
  </p:normalViewPr>
  <p:slideViewPr>
    <p:cSldViewPr snapToGrid="0" snapToObjects="1">
      <p:cViewPr>
        <p:scale>
          <a:sx n="128" d="100"/>
          <a:sy n="128" d="100"/>
        </p:scale>
        <p:origin x="144" y="-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9C9479-CA2D-2546-BF3A-F5342FDCA752}" type="datetimeFigureOut">
              <a:rPr lang="en-US" smtClean="0"/>
              <a:t>6/19/19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EFD87D-0E7A-B449-B903-7149497FA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912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Existing scoring systems strive only as descriptors not predictors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Operative versus non operative treatment and surgical approach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754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Existing scoring systems strive only as descriptors not predictors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Operative versus non operative treatment and surgical approach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586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score the highest morphologic sub group if multiple morphologic features are present.</a:t>
            </a:r>
          </a:p>
          <a:p>
            <a:r>
              <a:rPr lang="en-US" dirty="0"/>
              <a:t>Only score morphology if clearly present. I.e. should not score distraction if PLC is scored as indeterminate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800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Complete Asia A, incomplete Asia B-D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508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general principles are: 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an incomplete neurologic injury generally requires an anterior procedure if neural compression from the anterior spinal elements is present following attempts at postural or open reduction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PLC disruption generally requires a posterior procedure; and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a combined incomplete neurologic injury and PLC disruption generally requires a combined anterior and posterior procedure.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360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6/19/19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897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6/19/19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649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6/19/19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032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6/19/19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59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6/19/19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99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6/19/19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847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6/19/19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90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6/19/19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282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6/19/19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880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6/19/19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72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6/19/19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2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D867E-15F9-2D41-BDEA-028D02BADD13}" type="datetimeFigureOut">
              <a:rPr lang="en-US" smtClean="0"/>
              <a:t>6/19/19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955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4AA7BB-8220-B34D-B778-ACFFF4DF9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454" y="435558"/>
            <a:ext cx="11348426" cy="45936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953229-3C2E-A441-93E3-B3F0D85AF4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1080" y="2732378"/>
            <a:ext cx="3139441" cy="320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719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5F7D8-AF85-184C-BA25-920B34CD9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CDF70-F6F1-3842-8B50-0567D7AF1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24287" cy="4351338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/>
              <a:t>Objective:  	Devise a classification system for 					thoracolumbar injuries that assists in 				clinical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1464625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5F7D8-AF85-184C-BA25-920B34CD9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389" y="234497"/>
            <a:ext cx="6139543" cy="1325563"/>
          </a:xfrm>
        </p:spPr>
        <p:txBody>
          <a:bodyPr/>
          <a:lstStyle/>
          <a:p>
            <a:pPr algn="ctr"/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CDF70-F6F1-3842-8B50-0567D7AF1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97732" cy="4351338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/>
              <a:t>Existing scoring systems inadequate</a:t>
            </a:r>
          </a:p>
          <a:p>
            <a:pPr marL="0" indent="0">
              <a:buNone/>
            </a:pPr>
            <a:endParaRPr lang="en-GB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8ABB8F-8222-5C4F-BEA2-78AE0AE04D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5932" y="109423"/>
            <a:ext cx="5196710" cy="674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140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59427-0758-BC4B-945B-8FF44CE77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C3312-86A4-1F4C-83C9-C18D1DEBA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Literature review</a:t>
            </a:r>
          </a:p>
          <a:p>
            <a:endParaRPr lang="en-US" dirty="0"/>
          </a:p>
          <a:p>
            <a:r>
              <a:rPr lang="en-US" dirty="0"/>
              <a:t>40 spine surgeons, 15 institutions from 9 countries (not UK)</a:t>
            </a:r>
          </a:p>
          <a:p>
            <a:endParaRPr lang="en-US" dirty="0"/>
          </a:p>
          <a:p>
            <a:r>
              <a:rPr lang="en-US" dirty="0"/>
              <a:t>Canvassed with respect to information deemed pivotal in decision making TL trauma</a:t>
            </a:r>
          </a:p>
          <a:p>
            <a:endParaRPr lang="en-US" dirty="0"/>
          </a:p>
          <a:p>
            <a:r>
              <a:rPr lang="en-US" dirty="0"/>
              <a:t>Reliability and validity of new scoring system tested on the surgeons using 127 cases (separate work)</a:t>
            </a:r>
          </a:p>
        </p:txBody>
      </p:sp>
    </p:spTree>
    <p:extLst>
      <p:ext uri="{BB962C8B-B14F-4D97-AF65-F5344CB8AC3E}">
        <p14:creationId xmlns:p14="http://schemas.microsoft.com/office/powerpoint/2010/main" val="239542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70357-0115-B34F-AC94-D43A2145D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Results = Factors important for a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364E3-246C-9847-A216-C887A81C1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3 variables:</a:t>
            </a:r>
          </a:p>
          <a:p>
            <a:pPr marL="514350" indent="-514350">
              <a:buAutoNum type="arabicParenR"/>
            </a:pPr>
            <a:r>
              <a:rPr lang="en-US" sz="3200" dirty="0"/>
              <a:t>Morphology of injury</a:t>
            </a:r>
          </a:p>
          <a:p>
            <a:pPr marL="514350" indent="-514350">
              <a:buAutoNum type="arabicParenR"/>
            </a:pPr>
            <a:r>
              <a:rPr lang="en-US" sz="3200" dirty="0"/>
              <a:t>Integrity of posterior ligamentous complex (PLC)</a:t>
            </a:r>
          </a:p>
          <a:p>
            <a:pPr marL="514350" indent="-514350">
              <a:buAutoNum type="arabicParenR"/>
            </a:pPr>
            <a:r>
              <a:rPr lang="en-US" sz="3200" dirty="0"/>
              <a:t>Neurologic status</a:t>
            </a:r>
          </a:p>
          <a:p>
            <a:pPr marL="514350" indent="-514350">
              <a:buAutoNum type="arabicParenR"/>
            </a:pPr>
            <a:endParaRPr lang="en-US" dirty="0"/>
          </a:p>
          <a:p>
            <a:pPr marL="0" indent="0">
              <a:buNone/>
            </a:pPr>
            <a:r>
              <a:rPr lang="en-US" sz="3200" dirty="0"/>
              <a:t>Injury severity score:</a:t>
            </a:r>
          </a:p>
          <a:p>
            <a:pPr marL="0" indent="0">
              <a:buNone/>
            </a:pPr>
            <a:r>
              <a:rPr lang="en-US" sz="3200" dirty="0"/>
              <a:t>If multiple levels involved only the most severely involved level is scored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073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D748C-DDC8-4341-A6ED-35829106C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Morphology (Similar to                              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D3FBED5-D5BE-D341-A8E8-387E5DF747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1638" y="1690688"/>
            <a:ext cx="7516710" cy="46918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B19B6D-F7C9-4D41-BDE7-07F902C15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3017" y="660109"/>
            <a:ext cx="3657600" cy="701227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9617928-DA15-A549-8A1B-E32050C345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4800" y="2349392"/>
            <a:ext cx="3724446" cy="13337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F467F4-759E-BB49-8E08-871F801F25DB}"/>
              </a:ext>
            </a:extLst>
          </p:cNvPr>
          <p:cNvSpPr txBox="1"/>
          <p:nvPr/>
        </p:nvSpPr>
        <p:spPr>
          <a:xfrm>
            <a:off x="7455747" y="4341813"/>
            <a:ext cx="41934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Integration of info from plain film radiographs, CT &amp; MRI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Morphology descriptions includes level</a:t>
            </a:r>
          </a:p>
        </p:txBody>
      </p:sp>
    </p:spTree>
    <p:extLst>
      <p:ext uri="{BB962C8B-B14F-4D97-AF65-F5344CB8AC3E}">
        <p14:creationId xmlns:p14="http://schemas.microsoft.com/office/powerpoint/2010/main" val="1186121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71D79-101B-B946-893B-8C15413BF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Compression			         Distraction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784E903-5855-C041-987F-880AC6A05A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12409" y="1503118"/>
            <a:ext cx="4251374" cy="2500464"/>
          </a:xfrm>
          <a:prstGeom prst="rect">
            <a:avLst/>
          </a:prstGeo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DF1E5214-CC00-FF4C-952A-CA7AC31780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9657" y="1503118"/>
            <a:ext cx="4103077" cy="2495990"/>
          </a:xfrm>
          <a:prstGeom prst="rect">
            <a:avLst/>
          </a:prstGeom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56A42E62-4B07-7440-A819-62BB65D7DE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055" y="4173415"/>
            <a:ext cx="6190589" cy="23915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A2F3D8-7880-9544-8446-8D202B364FD8}"/>
              </a:ext>
            </a:extLst>
          </p:cNvPr>
          <p:cNvSpPr txBox="1"/>
          <p:nvPr/>
        </p:nvSpPr>
        <p:spPr>
          <a:xfrm>
            <a:off x="8704384" y="5369169"/>
            <a:ext cx="2649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Additional point for burst</a:t>
            </a:r>
          </a:p>
        </p:txBody>
      </p:sp>
    </p:spTree>
    <p:extLst>
      <p:ext uri="{BB962C8B-B14F-4D97-AF65-F5344CB8AC3E}">
        <p14:creationId xmlns:p14="http://schemas.microsoft.com/office/powerpoint/2010/main" val="1357927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03547-5493-7F47-ADE7-96E382330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2. Integrity of the posterior ligamentous complex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9898AF8-E28A-EA49-AE17-58E67B9461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757" y="1456397"/>
            <a:ext cx="5367575" cy="31457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98B5BE-5A67-2546-8ED5-322B04818A38}"/>
              </a:ext>
            </a:extLst>
          </p:cNvPr>
          <p:cNvSpPr txBox="1"/>
          <p:nvPr/>
        </p:nvSpPr>
        <p:spPr>
          <a:xfrm>
            <a:off x="6205775" y="1690688"/>
            <a:ext cx="48357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Protects spine against excessive flexion, rotation, translation and distraction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PLC poor healing so once disrupted generally requires surgical stabilization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Assessed with plain film radiographs, CT, MRI and clinical examination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211F152-E05C-B848-95C9-3CFE3ED09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1102" y="4196862"/>
            <a:ext cx="6892698" cy="218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780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9488E-EDFC-D447-B66A-9D07E5357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Neurologic status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48D56AE-34CF-C448-B2F5-88D305433E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8862" y="1924358"/>
            <a:ext cx="9334988" cy="374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743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F58E2-62A0-E042-934C-2DF9CF42C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Surgical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8A036-F421-7148-B984-3820CC468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TLICS: </a:t>
            </a:r>
          </a:p>
          <a:p>
            <a:pPr marL="0" indent="0">
              <a:buNone/>
            </a:pPr>
            <a:r>
              <a:rPr lang="en-US" dirty="0"/>
              <a:t>≤ 3 non-operative</a:t>
            </a:r>
          </a:p>
          <a:p>
            <a:pPr marL="0" indent="0">
              <a:buNone/>
            </a:pPr>
            <a:r>
              <a:rPr lang="en-US" dirty="0"/>
              <a:t>4 either or</a:t>
            </a:r>
          </a:p>
          <a:p>
            <a:pPr marL="0" indent="0">
              <a:buNone/>
            </a:pPr>
            <a:r>
              <a:rPr lang="en-US" dirty="0"/>
              <a:t>≥ 5 surgical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8A71F28-315E-3A49-9343-E3D170A71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343" y="1332411"/>
            <a:ext cx="8103982" cy="532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61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3D5C2-570F-5E46-8091-3CDC4F4BC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Influencing qualifiers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90744-7B7F-8942-A974-CE5731C0C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5805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Local factors:					            Comorbidities:</a:t>
            </a:r>
          </a:p>
          <a:p>
            <a:r>
              <a:rPr lang="en-US" dirty="0"/>
              <a:t>Extreme kyphosis or collapse			- Sternum fracture</a:t>
            </a:r>
          </a:p>
          <a:p>
            <a:r>
              <a:rPr lang="en-US" dirty="0"/>
              <a:t>Lateral fracture angulation				- Severe closed head injury</a:t>
            </a:r>
          </a:p>
          <a:p>
            <a:r>
              <a:rPr lang="en-US" dirty="0"/>
              <a:t>Open fractures					- Limb amputation</a:t>
            </a:r>
          </a:p>
          <a:p>
            <a:r>
              <a:rPr lang="en-US" dirty="0"/>
              <a:t>Overlying burns					- Polytrauma</a:t>
            </a:r>
          </a:p>
          <a:p>
            <a:r>
              <a:rPr lang="en-US" dirty="0"/>
              <a:t>Multiple adjacent rib fractures			- RA	- AS 	- OP</a:t>
            </a:r>
          </a:p>
          <a:p>
            <a:pPr marL="0" indent="0">
              <a:buNone/>
            </a:pPr>
            <a:r>
              <a:rPr lang="en-US" dirty="0"/>
              <a:t>							- Age</a:t>
            </a:r>
          </a:p>
          <a:p>
            <a:pPr marL="0" indent="0">
              <a:buNone/>
            </a:pPr>
            <a:r>
              <a:rPr lang="en-US" dirty="0"/>
              <a:t>							- Obesity</a:t>
            </a:r>
          </a:p>
          <a:p>
            <a:pPr marL="0" indent="0">
              <a:buNone/>
            </a:pPr>
            <a:r>
              <a:rPr lang="en-US" dirty="0"/>
              <a:t>							- General health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GB" i="1" dirty="0"/>
              <a:t>“There is no treatment algorithm that can supersede a surgeon’s intuition in prioritizing and integrating a multitude of complex clinical and biomechanical issues.”</a:t>
            </a:r>
          </a:p>
        </p:txBody>
      </p:sp>
    </p:spTree>
    <p:extLst>
      <p:ext uri="{BB962C8B-B14F-4D97-AF65-F5344CB8AC3E}">
        <p14:creationId xmlns:p14="http://schemas.microsoft.com/office/powerpoint/2010/main" val="4210478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FC49-8923-B24F-AD86-5F25C8345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1DC67-1DD0-3B4D-94C8-9A6327568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TLICS led to new AO Spine classification which incorporates neurology and guides operative management</a:t>
            </a:r>
          </a:p>
        </p:txBody>
      </p:sp>
    </p:spTree>
    <p:extLst>
      <p:ext uri="{BB962C8B-B14F-4D97-AF65-F5344CB8AC3E}">
        <p14:creationId xmlns:p14="http://schemas.microsoft.com/office/powerpoint/2010/main" val="487677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AA12-CF56-3E42-8FD4-4EBFFC437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Pitfalls of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F85E6-3BBA-064F-9201-141ED2586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1) either there is a loss of information content in </a:t>
            </a:r>
            <a:r>
              <a:rPr lang="en-GB" dirty="0" err="1"/>
              <a:t>favor</a:t>
            </a:r>
            <a:r>
              <a:rPr lang="en-GB" dirty="0"/>
              <a:t> of simplicity and</a:t>
            </a:r>
          </a:p>
          <a:p>
            <a:pPr marL="0" indent="0">
              <a:buNone/>
            </a:pPr>
            <a:r>
              <a:rPr lang="en-GB" dirty="0"/>
              <a:t>thus higher reproducibility</a:t>
            </a:r>
          </a:p>
          <a:p>
            <a:pPr marL="0" indent="0">
              <a:buNone/>
            </a:pPr>
            <a:r>
              <a:rPr lang="en-GB" dirty="0"/>
              <a:t>2) there is a loss of simplicity and reproducibility in </a:t>
            </a:r>
            <a:r>
              <a:rPr lang="en-GB" dirty="0" err="1"/>
              <a:t>favor</a:t>
            </a:r>
            <a:r>
              <a:rPr lang="en-GB" dirty="0"/>
              <a:t> of higher informational content.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Modification from earlier TLICS injury mechanism changed to injury morphology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998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ED37D7-C8F1-7840-A9EF-0CC11E808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183" y="81635"/>
            <a:ext cx="7968343" cy="668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095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093BD7D-92DD-184E-BBDB-75D51F6CAE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410"/>
          <a:stretch/>
        </p:blipFill>
        <p:spPr>
          <a:xfrm>
            <a:off x="357691" y="365125"/>
            <a:ext cx="11588292" cy="608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998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12458</TotalTime>
  <Words>391</Words>
  <Application>Microsoft Macintosh PowerPoint</Application>
  <PresentationFormat>Widescreen</PresentationFormat>
  <Paragraphs>73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Aim</vt:lpstr>
      <vt:lpstr>Background</vt:lpstr>
      <vt:lpstr>Methods</vt:lpstr>
      <vt:lpstr>Results = Factors important for a classification</vt:lpstr>
      <vt:lpstr>1. Morphology (Similar to                              )</vt:lpstr>
      <vt:lpstr>    Compression            Distraction</vt:lpstr>
      <vt:lpstr>2. Integrity of the posterior ligamentous complex</vt:lpstr>
      <vt:lpstr>3. Neurologic status</vt:lpstr>
      <vt:lpstr>Surgical approach</vt:lpstr>
      <vt:lpstr>Influencing qualifiers</vt:lpstr>
      <vt:lpstr>Evolution</vt:lpstr>
      <vt:lpstr>Pitfalls of classification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Gill</dc:creator>
  <cp:lastModifiedBy>James Gill</cp:lastModifiedBy>
  <cp:revision>116</cp:revision>
  <dcterms:created xsi:type="dcterms:W3CDTF">2017-01-03T21:34:41Z</dcterms:created>
  <dcterms:modified xsi:type="dcterms:W3CDTF">2019-06-20T22:26:05Z</dcterms:modified>
</cp:coreProperties>
</file>