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66"/>
    <a:srgbClr val="66FF66"/>
    <a:srgbClr val="008000"/>
    <a:srgbClr val="CDDEF3"/>
    <a:srgbClr val="FFFF66"/>
    <a:srgbClr val="A8C6EA"/>
    <a:srgbClr val="3333CC"/>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5748" autoAdjust="0"/>
  </p:normalViewPr>
  <p:slideViewPr>
    <p:cSldViewPr showGuides="1">
      <p:cViewPr varScale="1">
        <p:scale>
          <a:sx n="73" d="100"/>
          <a:sy n="73" d="100"/>
        </p:scale>
        <p:origin x="3800" y="192"/>
      </p:cViewPr>
      <p:guideLst>
        <p:guide orient="horz" pos="3120"/>
        <p:guide pos="2160"/>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3"/>
            <a:ext cx="5829300" cy="2123369"/>
          </a:xfrm>
        </p:spPr>
        <p:txBody>
          <a:bodyPr/>
          <a:lstStyle/>
          <a:p>
            <a:r>
              <a:rPr lang="en-US"/>
              <a:t>Click to edit Master title style</a:t>
            </a:r>
            <a:endParaRPr lang="en-GB"/>
          </a:p>
        </p:txBody>
      </p:sp>
      <p:sp>
        <p:nvSpPr>
          <p:cNvPr id="3" name="Subtitl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596148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526111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2"/>
            <a:ext cx="5829300" cy="1967442"/>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4198587"/>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325618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42900" y="2311402"/>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3486150" y="2311402"/>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103120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70"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908639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71996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684915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94406"/>
            <a:ext cx="2256235" cy="1678517"/>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8"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1"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582850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1"/>
            <a:ext cx="4114800" cy="818622"/>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344216" y="7752823"/>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266878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4034199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96701"/>
            <a:ext cx="1543050" cy="8452202"/>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42900" y="396701"/>
            <a:ext cx="4514850" cy="84522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49975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fld id="{35AF43BE-A6AD-47C1-A140-428E61FAD2C9}" type="datetimeFigureOut">
              <a:rPr lang="en-GB" smtClean="0"/>
              <a:pPr/>
              <a:t>09/05/2020</a:t>
            </a:fld>
            <a:endParaRPr lang="en-GB"/>
          </a:p>
        </p:txBody>
      </p:sp>
      <p:sp>
        <p:nvSpPr>
          <p:cNvPr id="5" name="Footer Placeholder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fld id="{2A5A4A7C-179E-4165-A00D-4958B0FDB610}" type="slidenum">
              <a:rPr lang="en-GB" smtClean="0"/>
              <a:pPr/>
              <a:t>‹#›</a:t>
            </a:fld>
            <a:endParaRPr lang="en-GB"/>
          </a:p>
        </p:txBody>
      </p:sp>
    </p:spTree>
    <p:extLst>
      <p:ext uri="{BB962C8B-B14F-4D97-AF65-F5344CB8AC3E}">
        <p14:creationId xmlns:p14="http://schemas.microsoft.com/office/powerpoint/2010/main" val="1048334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14227" y="0"/>
            <a:ext cx="6872227" cy="9906000"/>
          </a:xfrm>
          <a:prstGeom prst="rect">
            <a:avLst/>
          </a:prstGeom>
          <a:solidFill>
            <a:srgbClr val="00B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98630" y="149488"/>
            <a:ext cx="6660740" cy="9251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p:nvPr>
        </p:nvSpPr>
        <p:spPr>
          <a:xfrm>
            <a:off x="188640" y="704528"/>
            <a:ext cx="6465561" cy="833210"/>
          </a:xfrm>
          <a:solidFill>
            <a:srgbClr val="00B050"/>
          </a:solidFill>
          <a:ln>
            <a:noFill/>
          </a:ln>
        </p:spPr>
        <p:txBody>
          <a:bodyPr>
            <a:normAutofit fontScale="90000"/>
          </a:bodyPr>
          <a:lstStyle/>
          <a:p>
            <a:r>
              <a:rPr lang="en-GB" sz="3600" dirty="0">
                <a:solidFill>
                  <a:schemeClr val="bg1"/>
                </a:solidFill>
              </a:rPr>
              <a:t>Osteoid Osteoma</a:t>
            </a:r>
            <a:br>
              <a:rPr lang="en-GB" sz="1800" dirty="0">
                <a:solidFill>
                  <a:schemeClr val="bg1"/>
                </a:solidFill>
              </a:rPr>
            </a:br>
            <a:r>
              <a:rPr lang="en-GB" sz="1300" b="1" dirty="0">
                <a:solidFill>
                  <a:schemeClr val="bg1"/>
                </a:solidFill>
              </a:rPr>
              <a:t>ST3 James Gill</a:t>
            </a:r>
            <a:endParaRPr lang="en-GB" sz="1300" b="1" dirty="0">
              <a:solidFill>
                <a:schemeClr val="bg1"/>
              </a:solidFill>
              <a:cs typeface="Arial" panose="020B0604020202020204" pitchFamily="34" charset="0"/>
            </a:endParaRPr>
          </a:p>
        </p:txBody>
      </p:sp>
      <p:sp>
        <p:nvSpPr>
          <p:cNvPr id="43" name="TextBox 42"/>
          <p:cNvSpPr txBox="1"/>
          <p:nvPr/>
        </p:nvSpPr>
        <p:spPr>
          <a:xfrm>
            <a:off x="246421" y="3749824"/>
            <a:ext cx="184731" cy="215444"/>
          </a:xfrm>
          <a:prstGeom prst="rect">
            <a:avLst/>
          </a:prstGeom>
          <a:noFill/>
        </p:spPr>
        <p:txBody>
          <a:bodyPr wrap="none" rtlCol="0">
            <a:spAutoFit/>
          </a:bodyPr>
          <a:lstStyle/>
          <a:p>
            <a:endParaRPr lang="en-GB" sz="800" dirty="0"/>
          </a:p>
        </p:txBody>
      </p:sp>
      <p:sp>
        <p:nvSpPr>
          <p:cNvPr id="44" name="Rectangle 43"/>
          <p:cNvSpPr/>
          <p:nvPr/>
        </p:nvSpPr>
        <p:spPr>
          <a:xfrm>
            <a:off x="188640" y="1641260"/>
            <a:ext cx="5373961" cy="1431161"/>
          </a:xfrm>
          <a:prstGeom prst="rect">
            <a:avLst/>
          </a:prstGeom>
          <a:solidFill>
            <a:srgbClr val="99FF66"/>
          </a:solidFill>
        </p:spPr>
        <p:txBody>
          <a:bodyPr wrap="square">
            <a:spAutoFit/>
          </a:bodyPr>
          <a:lstStyle/>
          <a:p>
            <a:r>
              <a:rPr lang="en-GB" sz="900" b="1" u="sng" dirty="0"/>
              <a:t>Classification</a:t>
            </a:r>
          </a:p>
          <a:p>
            <a:r>
              <a:rPr lang="en-GB" sz="900" dirty="0"/>
              <a:t>Benign primary bone  tumour. Osteogenic tumour arising from osteoblasts.</a:t>
            </a:r>
          </a:p>
          <a:p>
            <a:endParaRPr lang="en-GB" sz="600" b="1" u="sng" dirty="0"/>
          </a:p>
          <a:p>
            <a:r>
              <a:rPr lang="en-GB" sz="900" b="1" u="sng" dirty="0"/>
              <a:t>Epidemiology</a:t>
            </a:r>
          </a:p>
          <a:p>
            <a:r>
              <a:rPr lang="en-GB" sz="900" dirty="0"/>
              <a:t>Occur at any age, and are most common in patients between the ages of 4 and 25 years old (80% &lt; 30 years).</a:t>
            </a:r>
          </a:p>
          <a:p>
            <a:r>
              <a:rPr lang="en-GB" sz="900" dirty="0"/>
              <a:t>Male predominance ~ 3:1</a:t>
            </a:r>
          </a:p>
          <a:p>
            <a:endParaRPr lang="en-GB" sz="600" dirty="0"/>
          </a:p>
          <a:p>
            <a:r>
              <a:rPr lang="en-GB" sz="900" b="1" u="sng" dirty="0"/>
              <a:t>Location</a:t>
            </a:r>
          </a:p>
          <a:p>
            <a:r>
              <a:rPr lang="en-GB" sz="900" dirty="0"/>
              <a:t>Can occur in any bone, most commonly in long bones. Over half of cases occur in the femur or tibia (more commonly around the knee).</a:t>
            </a:r>
          </a:p>
        </p:txBody>
      </p:sp>
      <p:pic>
        <p:nvPicPr>
          <p:cNvPr id="49" name="Picture 2" descr="http://www2.eng.cam.ac.uk/%7Ecnm24/images/CUnibi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6421" y="259242"/>
            <a:ext cx="1241652" cy="26265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8932" t="24870" r="18155" b="65104"/>
          <a:stretch/>
        </p:blipFill>
        <p:spPr bwMode="auto">
          <a:xfrm>
            <a:off x="4686300" y="186848"/>
            <a:ext cx="2066924" cy="5084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0953" t="35367" r="58450" b="15031"/>
          <a:stretch/>
        </p:blipFill>
        <p:spPr bwMode="auto">
          <a:xfrm>
            <a:off x="5723782" y="1671411"/>
            <a:ext cx="862756" cy="2270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474" t="11979" r="34939" b="16666"/>
          <a:stretch/>
        </p:blipFill>
        <p:spPr bwMode="auto">
          <a:xfrm>
            <a:off x="5409335" y="5362575"/>
            <a:ext cx="1186726" cy="10443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2" name="Rectangle 11"/>
          <p:cNvSpPr/>
          <p:nvPr/>
        </p:nvSpPr>
        <p:spPr>
          <a:xfrm>
            <a:off x="188640" y="3174785"/>
            <a:ext cx="5345385" cy="923330"/>
          </a:xfrm>
          <a:prstGeom prst="rect">
            <a:avLst/>
          </a:prstGeom>
          <a:solidFill>
            <a:srgbClr val="99FF66"/>
          </a:solidFill>
        </p:spPr>
        <p:txBody>
          <a:bodyPr wrap="square">
            <a:spAutoFit/>
          </a:bodyPr>
          <a:lstStyle/>
          <a:p>
            <a:r>
              <a:rPr lang="en-GB" sz="900" b="1" u="sng" dirty="0"/>
              <a:t>Presentation</a:t>
            </a:r>
            <a:r>
              <a:rPr lang="en-GB" sz="900" b="1" dirty="0"/>
              <a:t> </a:t>
            </a:r>
          </a:p>
          <a:p>
            <a:r>
              <a:rPr lang="en-GB" sz="900" dirty="0"/>
              <a:t>The most common symptoms is persistent pain (24 hours) including at rest (maybe noticed more at night). Sometimes localised, sometimes referred over a widespread area. Typically relieved by NSAIDs (maybe only initially, maybe of years). Other symptoms include: limping, muscle atrophy, bowing, deformity, swelling and increased or decreased bone growth.</a:t>
            </a:r>
          </a:p>
          <a:p>
            <a:r>
              <a:rPr lang="en-GB" sz="900" dirty="0"/>
              <a:t>Most common cause of painful scoliosis in the adolescent population</a:t>
            </a:r>
          </a:p>
        </p:txBody>
      </p:sp>
      <p:sp>
        <p:nvSpPr>
          <p:cNvPr id="15" name="Oval 14"/>
          <p:cNvSpPr/>
          <p:nvPr/>
        </p:nvSpPr>
        <p:spPr>
          <a:xfrm rot="21442189">
            <a:off x="5929115" y="2748476"/>
            <a:ext cx="200236" cy="1195387"/>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1309687" y="5322673"/>
            <a:ext cx="3952875" cy="1216239"/>
          </a:xfrm>
          <a:prstGeom prst="rect">
            <a:avLst/>
          </a:prstGeom>
          <a:solidFill>
            <a:srgbClr val="99FF66"/>
          </a:solidFill>
        </p:spPr>
        <p:txBody>
          <a:bodyPr wrap="square">
            <a:spAutoFit/>
          </a:bodyPr>
          <a:lstStyle/>
          <a:p>
            <a:r>
              <a:rPr lang="en-GB" sz="900" b="1" u="sng" dirty="0"/>
              <a:t>Appearance</a:t>
            </a:r>
          </a:p>
          <a:p>
            <a:r>
              <a:rPr lang="en-GB" sz="900" i="1" dirty="0"/>
              <a:t>Macroscopic: </a:t>
            </a:r>
            <a:r>
              <a:rPr lang="en-GB" sz="900" dirty="0"/>
              <a:t>&lt;1cm. Excised lesions appear as a dark-brown or reddish ‘nucleus’ surrounded by dense bone; the central area consist of unorganised sheets of osteoid and bone cells.</a:t>
            </a:r>
          </a:p>
          <a:p>
            <a:r>
              <a:rPr lang="en-GB" sz="900" i="1" dirty="0"/>
              <a:t>Microscopic: </a:t>
            </a:r>
            <a:r>
              <a:rPr lang="en-GB" sz="900" dirty="0"/>
              <a:t>Histologically virtually indistinguishable from </a:t>
            </a:r>
            <a:r>
              <a:rPr lang="en-GB" sz="900" dirty="0" err="1"/>
              <a:t>osteoblastoma</a:t>
            </a:r>
            <a:r>
              <a:rPr lang="en-GB" sz="900" dirty="0"/>
              <a:t>. </a:t>
            </a:r>
          </a:p>
          <a:p>
            <a:r>
              <a:rPr lang="en-GB" sz="900" b="1" dirty="0"/>
              <a:t>Nidus</a:t>
            </a:r>
            <a:r>
              <a:rPr lang="en-GB" sz="900" dirty="0"/>
              <a:t>: central nodule of woven / anastomosing bone trabeculae and osteoid with osteoblastic rimming (see slide)</a:t>
            </a:r>
          </a:p>
          <a:p>
            <a:r>
              <a:rPr lang="en-GB" sz="900" b="1" dirty="0"/>
              <a:t>Reactive zone</a:t>
            </a:r>
            <a:r>
              <a:rPr lang="en-GB" sz="900" dirty="0"/>
              <a:t>: area of thickened bone and </a:t>
            </a:r>
            <a:r>
              <a:rPr lang="en-GB" sz="900" dirty="0" err="1"/>
              <a:t>fibrovascular</a:t>
            </a:r>
            <a:r>
              <a:rPr lang="en-GB" sz="900" dirty="0"/>
              <a:t> tissue </a:t>
            </a:r>
          </a:p>
        </p:txBody>
      </p:sp>
      <p:sp>
        <p:nvSpPr>
          <p:cNvPr id="17" name="Rectangle 16"/>
          <p:cNvSpPr/>
          <p:nvPr/>
        </p:nvSpPr>
        <p:spPr>
          <a:xfrm>
            <a:off x="1314450" y="4270159"/>
            <a:ext cx="3943350" cy="784830"/>
          </a:xfrm>
          <a:prstGeom prst="rect">
            <a:avLst/>
          </a:prstGeom>
          <a:solidFill>
            <a:srgbClr val="99FF66"/>
          </a:solidFill>
        </p:spPr>
        <p:txBody>
          <a:bodyPr wrap="square">
            <a:spAutoFit/>
          </a:bodyPr>
          <a:lstStyle/>
          <a:p>
            <a:r>
              <a:rPr lang="en-GB" sz="900" b="1" u="sng" dirty="0"/>
              <a:t>Investigation </a:t>
            </a:r>
          </a:p>
          <a:p>
            <a:r>
              <a:rPr lang="en-GB" sz="900" dirty="0" err="1"/>
              <a:t>Xray</a:t>
            </a:r>
            <a:r>
              <a:rPr lang="en-GB" sz="900" dirty="0"/>
              <a:t> &amp; CT: Important radiographic feature is a small radiolucent area, the so-called ‘</a:t>
            </a:r>
            <a:r>
              <a:rPr lang="en-GB" sz="900" b="1" dirty="0"/>
              <a:t>nidus</a:t>
            </a:r>
            <a:r>
              <a:rPr lang="en-GB" sz="900" dirty="0"/>
              <a:t>’. Lesions in the diaphysis are surrounded by a dense sclerosis and cortical thickening. Lesions in the metaphysis show less cortical thickening.</a:t>
            </a:r>
          </a:p>
          <a:p>
            <a:r>
              <a:rPr lang="en-GB" sz="900" baseline="30000" dirty="0"/>
              <a:t>99m</a:t>
            </a:r>
            <a:r>
              <a:rPr lang="en-GB" sz="900" dirty="0"/>
              <a:t>TcMDP scintigraphy reveals intense, localised activity.</a:t>
            </a:r>
          </a:p>
        </p:txBody>
      </p:sp>
      <p:pic>
        <p:nvPicPr>
          <p:cNvPr id="4"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371" t="36067" r="56059" b="14323"/>
          <a:stretch/>
        </p:blipFill>
        <p:spPr bwMode="auto">
          <a:xfrm>
            <a:off x="188640" y="5457056"/>
            <a:ext cx="942975" cy="83311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0940" t="19141" r="38310" b="34937"/>
          <a:stretch/>
        </p:blipFill>
        <p:spPr bwMode="auto">
          <a:xfrm>
            <a:off x="188640" y="4196916"/>
            <a:ext cx="938212" cy="116739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1" name="Rectangle 20"/>
          <p:cNvSpPr/>
          <p:nvPr/>
        </p:nvSpPr>
        <p:spPr>
          <a:xfrm>
            <a:off x="1357312" y="6719886"/>
            <a:ext cx="3962401" cy="923330"/>
          </a:xfrm>
          <a:prstGeom prst="rect">
            <a:avLst/>
          </a:prstGeom>
          <a:solidFill>
            <a:srgbClr val="99FF66"/>
          </a:solidFill>
        </p:spPr>
        <p:txBody>
          <a:bodyPr wrap="square">
            <a:spAutoFit/>
          </a:bodyPr>
          <a:lstStyle/>
          <a:p>
            <a:r>
              <a:rPr lang="en-GB" sz="900" b="1" u="sng" dirty="0"/>
              <a:t>Prognosis</a:t>
            </a:r>
          </a:p>
          <a:p>
            <a:r>
              <a:rPr lang="en-GB" sz="900" dirty="0"/>
              <a:t>The is no risk of malignant transformation.</a:t>
            </a:r>
          </a:p>
          <a:p>
            <a:r>
              <a:rPr lang="en-GB" sz="900" dirty="0"/>
              <a:t>pain from lesions usually resolves after an average of 3 years</a:t>
            </a:r>
          </a:p>
          <a:p>
            <a:r>
              <a:rPr lang="en-GB" sz="900" dirty="0"/>
              <a:t>The lesion spontaneously resolves in 5-7 years</a:t>
            </a:r>
          </a:p>
          <a:p>
            <a:endParaRPr lang="en-GB" sz="900" dirty="0"/>
          </a:p>
          <a:p>
            <a:r>
              <a:rPr lang="en-GB" sz="900" dirty="0"/>
              <a:t>Nidus and reactive zone</a:t>
            </a:r>
          </a:p>
        </p:txBody>
      </p:sp>
      <p:sp>
        <p:nvSpPr>
          <p:cNvPr id="22" name="Rectangle 21"/>
          <p:cNvSpPr/>
          <p:nvPr/>
        </p:nvSpPr>
        <p:spPr>
          <a:xfrm>
            <a:off x="188640" y="7761312"/>
            <a:ext cx="6457949" cy="923330"/>
          </a:xfrm>
          <a:prstGeom prst="rect">
            <a:avLst/>
          </a:prstGeom>
          <a:solidFill>
            <a:srgbClr val="99FF66"/>
          </a:solidFill>
        </p:spPr>
        <p:txBody>
          <a:bodyPr wrap="square">
            <a:spAutoFit/>
          </a:bodyPr>
          <a:lstStyle/>
          <a:p>
            <a:r>
              <a:rPr lang="en-GB" sz="900" dirty="0"/>
              <a:t> </a:t>
            </a:r>
            <a:r>
              <a:rPr lang="en-GB" sz="900" b="1" u="sng" dirty="0"/>
              <a:t>Management</a:t>
            </a:r>
          </a:p>
          <a:p>
            <a:pPr marL="171450" indent="-171450">
              <a:buFont typeface="Arial" panose="020B0604020202020204" pitchFamily="34" charset="0"/>
              <a:buChar char="•"/>
            </a:pPr>
            <a:r>
              <a:rPr lang="en-GB" sz="900" dirty="0"/>
              <a:t>Observations and </a:t>
            </a:r>
            <a:r>
              <a:rPr lang="en-GB" sz="900" b="1" dirty="0"/>
              <a:t>NSAIDs</a:t>
            </a:r>
            <a:r>
              <a:rPr lang="en-GB" sz="900" dirty="0"/>
              <a:t>. ~50% can be treated with NSAIDs alone.</a:t>
            </a:r>
          </a:p>
          <a:p>
            <a:pPr marL="171450" indent="-171450">
              <a:buFont typeface="Arial" panose="020B0604020202020204" pitchFamily="34" charset="0"/>
              <a:buChar char="•"/>
            </a:pPr>
            <a:r>
              <a:rPr lang="en-GB" sz="900" dirty="0"/>
              <a:t>Percutaneous CT guided </a:t>
            </a:r>
            <a:r>
              <a:rPr lang="en-GB" sz="900" b="1" dirty="0"/>
              <a:t>radiofrequency ablation (RFA). </a:t>
            </a:r>
            <a:r>
              <a:rPr lang="en-GB" sz="900" dirty="0"/>
              <a:t>Relative indications: failure of medial </a:t>
            </a:r>
            <a:r>
              <a:rPr lang="en-GB" sz="900" dirty="0" err="1"/>
              <a:t>Mx</a:t>
            </a:r>
            <a:r>
              <a:rPr lang="en-GB" sz="900" dirty="0"/>
              <a:t>, periarticular lesions and depending on the proximity to neural elements some spinal lesions. 90% successfully treated with 1-2 sessions of RFA. 10 % recurrence rate.</a:t>
            </a:r>
          </a:p>
          <a:p>
            <a:pPr marL="171450" indent="-171450">
              <a:buFont typeface="Arial" panose="020B0604020202020204" pitchFamily="34" charset="0"/>
              <a:buChar char="•"/>
            </a:pPr>
            <a:r>
              <a:rPr lang="en-GB" sz="900" b="1" dirty="0"/>
              <a:t>Surgical resection </a:t>
            </a:r>
            <a:r>
              <a:rPr lang="en-GB" sz="900" dirty="0"/>
              <a:t>lesions not amenable to RFA. 94% success with local excision.</a:t>
            </a:r>
          </a:p>
        </p:txBody>
      </p:sp>
      <p:sp>
        <p:nvSpPr>
          <p:cNvPr id="23" name="Rectangle 22"/>
          <p:cNvSpPr/>
          <p:nvPr/>
        </p:nvSpPr>
        <p:spPr>
          <a:xfrm>
            <a:off x="188640" y="8769424"/>
            <a:ext cx="6440525" cy="507831"/>
          </a:xfrm>
          <a:prstGeom prst="rect">
            <a:avLst/>
          </a:prstGeom>
          <a:solidFill>
            <a:srgbClr val="99FF66"/>
          </a:solidFill>
        </p:spPr>
        <p:txBody>
          <a:bodyPr wrap="square">
            <a:spAutoFit/>
          </a:bodyPr>
          <a:lstStyle/>
          <a:p>
            <a:r>
              <a:rPr lang="en-GB" sz="900" b="1" u="sng" dirty="0" err="1"/>
              <a:t>DDx</a:t>
            </a:r>
            <a:endParaRPr lang="en-GB" sz="900" b="1" u="sng" dirty="0"/>
          </a:p>
          <a:p>
            <a:r>
              <a:rPr lang="en-GB" sz="900" dirty="0"/>
              <a:t>It is sometimes difficult to distinguish an osteoid osteoma from a small </a:t>
            </a:r>
            <a:r>
              <a:rPr lang="en-GB" sz="900" dirty="0" err="1"/>
              <a:t>Brodies</a:t>
            </a:r>
            <a:r>
              <a:rPr lang="en-GB" sz="900" dirty="0"/>
              <a:t> abscess without biopsy. Ewing’s sarcoma and chronic </a:t>
            </a:r>
            <a:r>
              <a:rPr lang="en-GB" sz="900" dirty="0" err="1"/>
              <a:t>periostitis</a:t>
            </a:r>
            <a:r>
              <a:rPr lang="en-GB" sz="900" dirty="0"/>
              <a:t> must also be excluded.</a:t>
            </a:r>
          </a:p>
        </p:txBody>
      </p:sp>
      <p:pic>
        <p:nvPicPr>
          <p:cNvPr id="1031" name="Picture 7"/>
          <p:cNvPicPr>
            <a:picLocks noChangeAspect="1" noChangeArrowheads="1"/>
          </p:cNvPicPr>
          <p:nvPr/>
        </p:nvPicPr>
        <p:blipFill rotWithShape="1">
          <a:blip r:embed="rId8">
            <a:extLst>
              <a:ext uri="{28A0092B-C50C-407E-A947-70E740481C1C}">
                <a14:useLocalDpi xmlns:a14="http://schemas.microsoft.com/office/drawing/2010/main" val="0"/>
              </a:ext>
            </a:extLst>
          </a:blip>
          <a:srcRect l="23645" t="40366" r="56735" b="27213"/>
          <a:stretch/>
        </p:blipFill>
        <p:spPr bwMode="auto">
          <a:xfrm>
            <a:off x="5429250" y="4178807"/>
            <a:ext cx="1171575" cy="1088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rotWithShape="1">
          <a:blip r:embed="rId9">
            <a:extLst>
              <a:ext uri="{28A0092B-C50C-407E-A947-70E740481C1C}">
                <a14:useLocalDpi xmlns:a14="http://schemas.microsoft.com/office/drawing/2010/main" val="0"/>
              </a:ext>
            </a:extLst>
          </a:blip>
          <a:srcRect l="23645" t="51592" r="59517" b="15626"/>
          <a:stretch/>
        </p:blipFill>
        <p:spPr bwMode="auto">
          <a:xfrm>
            <a:off x="5505450" y="6524233"/>
            <a:ext cx="1027142" cy="1124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5549" t="33334" r="56808" b="26293"/>
          <a:stretch/>
        </p:blipFill>
        <p:spPr bwMode="auto">
          <a:xfrm>
            <a:off x="188640" y="6429164"/>
            <a:ext cx="952500" cy="122544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p:cNvSpPr/>
          <p:nvPr/>
        </p:nvSpPr>
        <p:spPr>
          <a:xfrm>
            <a:off x="5676900" y="3767138"/>
            <a:ext cx="276225" cy="2190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Oval 2"/>
          <p:cNvSpPr/>
          <p:nvPr/>
        </p:nvSpPr>
        <p:spPr>
          <a:xfrm>
            <a:off x="5729288" y="1638300"/>
            <a:ext cx="857250" cy="24003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727057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1772</TotalTime>
  <Words>413</Words>
  <Application>Microsoft Macintosh PowerPoint</Application>
  <PresentationFormat>A4 Paper (210x297 mm)</PresentationFormat>
  <Paragraphs>33</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Osteoid Osteoma ST3 James Gill</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 Of The Complete BOAST 4 Standards Of Management Of Severe Open Fractures Of The Lower Limb At Cambridge University Hospitals During Its Inaugural Year As A Major Trauma Centre Suzanne Murphy1, James Ritchie Gill2, Peter Hull2, David Wallace1 1. Department of Plastic Surgery, Cambridge University Hospitals, Cambridge, United Kingdom 2. Department of Trauma and Orthopaedic Surgery, University of Cambridge, Cambridge, United Kingdom</dc:title>
  <dc:creator>James</dc:creator>
  <cp:lastModifiedBy>James Gill</cp:lastModifiedBy>
  <cp:revision>114</cp:revision>
  <cp:lastPrinted>2014-04-22T15:26:05Z</cp:lastPrinted>
  <dcterms:created xsi:type="dcterms:W3CDTF">2014-04-22T15:24:51Z</dcterms:created>
  <dcterms:modified xsi:type="dcterms:W3CDTF">2020-05-09T21:11:14Z</dcterms:modified>
</cp:coreProperties>
</file>