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sldIdLst>
    <p:sldId id="257" r:id="rId2"/>
    <p:sldId id="258" r:id="rId3"/>
    <p:sldId id="259" r:id="rId4"/>
    <p:sldId id="270" r:id="rId5"/>
    <p:sldId id="275" r:id="rId6"/>
    <p:sldId id="265" r:id="rId7"/>
    <p:sldId id="266" r:id="rId8"/>
    <p:sldId id="267" r:id="rId9"/>
    <p:sldId id="269" r:id="rId10"/>
    <p:sldId id="272" r:id="rId11"/>
    <p:sldId id="260" r:id="rId12"/>
    <p:sldId id="261" r:id="rId13"/>
    <p:sldId id="263" r:id="rId14"/>
    <p:sldId id="264" r:id="rId15"/>
    <p:sldId id="273" r:id="rId16"/>
    <p:sldId id="274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728"/>
    <p:restoredTop sz="81058"/>
  </p:normalViewPr>
  <p:slideViewPr>
    <p:cSldViewPr snapToGrid="0" snapToObjects="1" showGuides="1">
      <p:cViewPr>
        <p:scale>
          <a:sx n="52" d="100"/>
          <a:sy n="52" d="100"/>
        </p:scale>
        <p:origin x="680" y="1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099463-D244-2548-9643-6E84484CCC65}" type="datetimeFigureOut">
              <a:rPr lang="en-US" smtClean="0"/>
              <a:t>4/29/19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1F91AE-CAF3-0649-9531-DACEC7E3FD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74573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1F91AE-CAF3-0649-9531-DACEC7E3FD5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24291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1F91AE-CAF3-0649-9531-DACEC7E3FD5F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2447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Some adults presenting with a lumbar curve and back pain may not be as a result of AIS. These patients may have degenerative scoliosis.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1F91AE-CAF3-0649-9531-DACEC7E3FD5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36049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658F5F-E279-D44D-8A74-8FDBD2507D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39B2291-AD50-F841-9B76-4C2E29F8B5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8E6163-5D44-CC4A-AE58-AABAD1558B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F12EE-16E8-1D44-A8B2-2144694BEB0F}" type="datetimeFigureOut">
              <a:rPr lang="en-US" smtClean="0"/>
              <a:t>4/29/19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876FDE-0A88-F34C-82FD-50D1F06C9B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8618EE-73C7-E04F-87B9-96C256B037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7B884-57C1-5542-A558-2756E52F23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39443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5831E-AC4A-9B43-B62E-ACD68417D0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167EFA-AB86-F44F-B2F6-958A1C7077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45FF0D-CE91-7546-B755-4A79763EB4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F12EE-16E8-1D44-A8B2-2144694BEB0F}" type="datetimeFigureOut">
              <a:rPr lang="en-US" smtClean="0"/>
              <a:t>4/29/19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4A0E88-A9C7-CC4B-A7E6-C9A15C36AC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48A81D-5DFC-EE43-B28A-8C1BB7FBEE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7B884-57C1-5542-A558-2756E52F23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63521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1541BF-58D5-1042-98C0-0E8D495088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C3E25E-1D4B-3F4C-9C48-56563EA585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D6778A-6759-F14E-B6CC-D4851AEB42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F12EE-16E8-1D44-A8B2-2144694BEB0F}" type="datetimeFigureOut">
              <a:rPr lang="en-US" smtClean="0"/>
              <a:t>4/29/19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7D9604-7777-7648-A975-1B5825C556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ED2103-A936-D34D-8C8D-D3C14CCEAD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7B884-57C1-5542-A558-2756E52F23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68859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302141-E527-C047-BFC5-978E64E18F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405C61-076A-0F43-9394-F349E5B7BA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8ECF11-9DC3-4B4E-93B9-EB1B03E8EB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E9EFD4-037C-D448-B2F8-AC82665D48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F12EE-16E8-1D44-A8B2-2144694BEB0F}" type="datetimeFigureOut">
              <a:rPr lang="en-US" smtClean="0"/>
              <a:t>4/29/19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241776-C1C0-9E46-B842-11F7E16B72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DF66D5-6462-9641-A8D8-37074E3140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7B884-57C1-5542-A558-2756E52F23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33464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072FBA-8FD3-7447-9298-77F9DD6698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26E9A4-0F6E-9F48-9281-49EF0E8305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DA1C55D-8F77-914A-A7F4-320C8B56A7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1B5E9C2-1FD6-F145-9AA1-44D8D8CE150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C876F70-338D-5E4F-A74F-116856974AF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2753230-B7DC-A24A-A0E2-0018183F2D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F12EE-16E8-1D44-A8B2-2144694BEB0F}" type="datetimeFigureOut">
              <a:rPr lang="en-US" smtClean="0"/>
              <a:t>4/29/19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DCD5E7C-6795-EB41-B0A4-EC682C494D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828FD5A-17B1-8249-96E5-2675F0975E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7B884-57C1-5542-A558-2756E52F23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46888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1AE04E-2DFB-0740-8B7D-9D5F91686F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B20B260-282A-4F49-8982-0DFE591317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F12EE-16E8-1D44-A8B2-2144694BEB0F}" type="datetimeFigureOut">
              <a:rPr lang="en-US" smtClean="0"/>
              <a:t>4/29/19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236E45E-AEBB-9843-96F1-A7F154A8B9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D4820F-DB7A-DC48-B2FF-A3DD61C2A5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7B884-57C1-5542-A558-2756E52F23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7551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5391E7A-E1F6-3541-88CA-21B4852916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F12EE-16E8-1D44-A8B2-2144694BEB0F}" type="datetimeFigureOut">
              <a:rPr lang="en-US" smtClean="0"/>
              <a:t>4/29/19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B6D256B-E895-3C4B-90EC-802A0E3215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8F1D5F-877E-A145-87AE-587172693F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7B884-57C1-5542-A558-2756E52F23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04371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C839A8-7CE7-064A-805E-CDE0102374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12495E-2528-6A46-94A5-35AFCD419D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3848BE-AC8E-5E48-8FCB-BC74B8EA3F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C87871-39C5-F24D-B8E9-1C520664F7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F12EE-16E8-1D44-A8B2-2144694BEB0F}" type="datetimeFigureOut">
              <a:rPr lang="en-US" smtClean="0"/>
              <a:t>4/29/19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88184C-1BD2-C44C-B371-A1E3877558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D5ADBC-2B73-3443-8965-DB3EE42610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7B884-57C1-5542-A558-2756E52F23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24140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DB933E-0567-9140-B14F-D1235E5BE9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C378126-B9A0-B349-B6D6-497FD99A287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45DFF3-FD76-974C-85B8-D80442A1CF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FC1E78-3EF2-294B-8780-E6DF99EF2A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F12EE-16E8-1D44-A8B2-2144694BEB0F}" type="datetimeFigureOut">
              <a:rPr lang="en-US" smtClean="0"/>
              <a:t>4/29/19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536030-499B-7E43-B058-53F641669E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4AA15C-6E0D-054D-9139-10360F021E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7B884-57C1-5542-A558-2756E52F23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56407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A97364-5EF2-D647-AF6D-4D8FB4F916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D73A48B-F8F4-CB4C-AD5C-28E6B0CD62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EDEFD7-00D5-584B-AF18-75E09BA530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F12EE-16E8-1D44-A8B2-2144694BEB0F}" type="datetimeFigureOut">
              <a:rPr lang="en-US" smtClean="0"/>
              <a:t>4/29/19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CD14D6-9CD4-5E4F-9892-61FC70648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9AB8DF-6642-9D43-88DF-C27D24321F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7B884-57C1-5542-A558-2756E52F23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48986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CA0DB16-33C7-9542-9598-8C3678B84A8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723DC87-D169-3141-8CC6-8C2DD94B95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E197BC-F24B-154B-B05C-97F02F7749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F12EE-16E8-1D44-A8B2-2144694BEB0F}" type="datetimeFigureOut">
              <a:rPr lang="en-US" smtClean="0"/>
              <a:t>4/29/19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83C33F-77C3-2E4B-9D2D-7817D21797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3A2C2E-D313-DE46-B605-1A1E82746D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7B884-57C1-5542-A558-2756E52F23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1095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4BE5E98-F563-794F-B53C-8840CCA400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5BF5D3-8715-3644-B973-69A0552A01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A638C3-4CF5-3A46-A5E7-90A3AC6847F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3F12EE-16E8-1D44-A8B2-2144694BEB0F}" type="datetimeFigureOut">
              <a:rPr lang="en-US" smtClean="0"/>
              <a:t>4/29/19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85E455-BBA0-134C-9C12-80CAEF7C1C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21D92A-A502-5B4B-AF89-B3A9899FC3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17B884-57C1-5542-A558-2756E52F23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26250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D3CD42-2BFF-9444-8859-5837429CCE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745564"/>
            <a:ext cx="10515600" cy="3418263"/>
          </a:xfrm>
        </p:spPr>
        <p:txBody>
          <a:bodyPr/>
          <a:lstStyle/>
          <a:p>
            <a:r>
              <a:rPr lang="en-US" dirty="0"/>
              <a:t>Iowa studies have changed our understanding of the natural history of adolescent idiopathic scoliosis</a:t>
            </a:r>
          </a:p>
          <a:p>
            <a:endParaRPr lang="en-US" dirty="0"/>
          </a:p>
          <a:p>
            <a:r>
              <a:rPr lang="en-US" dirty="0"/>
              <a:t>Studies like this were was only possible before the introduction of surgical correction with </a:t>
            </a:r>
            <a:r>
              <a:rPr lang="en-US" dirty="0" err="1"/>
              <a:t>Harrigton</a:t>
            </a:r>
            <a:r>
              <a:rPr lang="en-US" dirty="0"/>
              <a:t> rods in the 1960’s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0BB19F5-33B9-F045-926E-91F9BF97DB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7750" y="248987"/>
            <a:ext cx="10096500" cy="26543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70033D4-FE71-904A-A771-1C1C849411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411" y="534531"/>
            <a:ext cx="2155046" cy="2083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53474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3C0CC9-0D63-6A4A-98A9-42B09E8332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DE877E-6170-9349-9710-E3D655A1E3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Prevalence 2-3% of 10-16 </a:t>
            </a:r>
            <a:r>
              <a:rPr lang="en-US" dirty="0" err="1"/>
              <a:t>yr</a:t>
            </a:r>
            <a:r>
              <a:rPr lang="en-US" dirty="0"/>
              <a:t> </a:t>
            </a:r>
            <a:r>
              <a:rPr lang="en-US" dirty="0" err="1"/>
              <a:t>olds</a:t>
            </a:r>
            <a:endParaRPr lang="en-US" dirty="0"/>
          </a:p>
          <a:p>
            <a:r>
              <a:rPr lang="en-US" dirty="0"/>
              <a:t>Small curves F=M, larger curves F&gt;M</a:t>
            </a:r>
          </a:p>
          <a:p>
            <a:r>
              <a:rPr lang="en-US" dirty="0"/>
              <a:t>&lt;10% of actively screened patients require treatment</a:t>
            </a:r>
          </a:p>
          <a:p>
            <a:r>
              <a:rPr lang="en-US" dirty="0"/>
              <a:t>Pts being referred earlier through school screening programs</a:t>
            </a:r>
          </a:p>
          <a:p>
            <a:r>
              <a:rPr lang="en-US" dirty="0"/>
              <a:t>Therefore need a through knowledge of natural </a:t>
            </a:r>
            <a:r>
              <a:rPr lang="en-US" dirty="0" err="1"/>
              <a:t>hx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9664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CEEDAD-E4CC-7941-8E66-F6338AE375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612A6D-AE36-2843-A2EC-C019AC738C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/>
              <a:t>Outline natural history for different curve patterns after skeletal maturity:</a:t>
            </a:r>
          </a:p>
          <a:p>
            <a:pPr lvl="1"/>
            <a:r>
              <a:rPr lang="en-US" sz="3200" dirty="0">
                <a:solidFill>
                  <a:srgbClr val="FF0000"/>
                </a:solidFill>
              </a:rPr>
              <a:t>Curve progression</a:t>
            </a:r>
          </a:p>
          <a:p>
            <a:pPr lvl="1"/>
            <a:r>
              <a:rPr lang="en-US" sz="3200" dirty="0"/>
              <a:t>Back pain</a:t>
            </a:r>
          </a:p>
          <a:p>
            <a:pPr lvl="1"/>
            <a:r>
              <a:rPr lang="en-US" sz="3200" dirty="0"/>
              <a:t>Psychosocial effects</a:t>
            </a:r>
          </a:p>
          <a:p>
            <a:pPr lvl="1"/>
            <a:r>
              <a:rPr lang="en-US" sz="3200" dirty="0"/>
              <a:t>Mortality</a:t>
            </a:r>
          </a:p>
          <a:p>
            <a:pPr lvl="1"/>
            <a:r>
              <a:rPr lang="en-US" sz="3200" dirty="0"/>
              <a:t>Effect on pulmonary attention</a:t>
            </a:r>
          </a:p>
        </p:txBody>
      </p:sp>
    </p:spTree>
    <p:extLst>
      <p:ext uri="{BB962C8B-B14F-4D97-AF65-F5344CB8AC3E}">
        <p14:creationId xmlns:p14="http://schemas.microsoft.com/office/powerpoint/2010/main" val="14865496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F6CA70-0B42-6A4F-89E7-30089851FB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Patients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1A9E2F3-B2BC-D14B-8402-5342A86E15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/>
          <a:lstStyle/>
          <a:p>
            <a:r>
              <a:rPr lang="en-US" dirty="0"/>
              <a:t>Diagnosed with significant curves 1932-1948</a:t>
            </a:r>
          </a:p>
          <a:p>
            <a:r>
              <a:rPr lang="en-US" dirty="0"/>
              <a:t>Review of records in 1978</a:t>
            </a:r>
          </a:p>
          <a:p>
            <a:r>
              <a:rPr lang="en-US" dirty="0"/>
              <a:t>219 patients ~ 120 with imaging available for analysis</a:t>
            </a:r>
          </a:p>
          <a:p>
            <a:r>
              <a:rPr lang="en-US" dirty="0"/>
              <a:t>Average follow up 40 years (range 31-51)</a:t>
            </a:r>
          </a:p>
          <a:p>
            <a:r>
              <a:rPr lang="en-US" dirty="0"/>
              <a:t>84% female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02055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F6CA70-0B42-6A4F-89E7-30089851FB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Curve progression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1A9E2F3-B2BC-D14B-8402-5342A86E15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/>
          <a:lstStyle/>
          <a:p>
            <a:r>
              <a:rPr lang="en-US" dirty="0"/>
              <a:t>Curves &lt; 30</a:t>
            </a:r>
            <a:r>
              <a:rPr lang="en-US" baseline="30000" dirty="0"/>
              <a:t>o</a:t>
            </a:r>
            <a:r>
              <a:rPr lang="en-US" dirty="0"/>
              <a:t> at skeletal maturity tended not to progress regardless of curve pattern</a:t>
            </a:r>
          </a:p>
          <a:p>
            <a:endParaRPr lang="en-US" dirty="0"/>
          </a:p>
          <a:p>
            <a:r>
              <a:rPr lang="en-US" dirty="0"/>
              <a:t>Thoracic curves tend to be the most vulnerable to progression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54205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F6CA70-0B42-6A4F-89E7-30089851FB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Thoracic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CA385B9-B3E6-4B41-96D2-CBCDB1BC1A9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630415" y="365125"/>
            <a:ext cx="4723385" cy="6143953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EEFC51B-BAB9-574F-8983-28B89682C339}"/>
              </a:ext>
            </a:extLst>
          </p:cNvPr>
          <p:cNvSpPr txBox="1">
            <a:spLocks/>
          </p:cNvSpPr>
          <p:nvPr/>
        </p:nvSpPr>
        <p:spPr>
          <a:xfrm>
            <a:off x="859971" y="1690688"/>
            <a:ext cx="5257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Lumbar curves &gt;30</a:t>
            </a:r>
            <a:r>
              <a:rPr lang="en-US" baseline="30000" dirty="0"/>
              <a:t>o</a:t>
            </a:r>
            <a:r>
              <a:rPr lang="en-US" dirty="0"/>
              <a:t> progressed on average 19</a:t>
            </a:r>
            <a:r>
              <a:rPr lang="en-US" baseline="30000" dirty="0"/>
              <a:t>o</a:t>
            </a:r>
            <a:endParaRPr lang="en-US" dirty="0"/>
          </a:p>
          <a:p>
            <a:endParaRPr lang="en-US" dirty="0"/>
          </a:p>
          <a:p>
            <a:r>
              <a:rPr lang="en-US" dirty="0"/>
              <a:t>Curves 50-75</a:t>
            </a:r>
            <a:r>
              <a:rPr lang="en-US" baseline="30000" dirty="0"/>
              <a:t>o</a:t>
            </a:r>
            <a:r>
              <a:rPr lang="en-US" dirty="0"/>
              <a:t> showed the most marked progression at 0.75-1</a:t>
            </a:r>
            <a:r>
              <a:rPr lang="en-US" baseline="30000" dirty="0"/>
              <a:t>o</a:t>
            </a:r>
            <a:r>
              <a:rPr lang="en-US" dirty="0"/>
              <a:t> / year (n=11)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37885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A14F45-099A-D74F-848F-F742BE76C2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Lumbar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FFB08C-63B5-F248-BE09-25830F0821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9971" y="1690688"/>
            <a:ext cx="5257800" cy="4351338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Lumbar curves &lt;30</a:t>
            </a:r>
            <a:r>
              <a:rPr lang="en-US" baseline="30000" dirty="0"/>
              <a:t>o</a:t>
            </a:r>
            <a:r>
              <a:rPr lang="en-US" dirty="0"/>
              <a:t> don’t progress</a:t>
            </a:r>
          </a:p>
          <a:p>
            <a:r>
              <a:rPr lang="en-US" dirty="0"/>
              <a:t>Curves &gt;30</a:t>
            </a:r>
            <a:r>
              <a:rPr lang="en-US" baseline="30000" dirty="0"/>
              <a:t>o</a:t>
            </a:r>
            <a:r>
              <a:rPr lang="en-US" dirty="0"/>
              <a:t> progressed on average 16.2</a:t>
            </a:r>
            <a:r>
              <a:rPr lang="en-US" baseline="30000" dirty="0"/>
              <a:t>o</a:t>
            </a:r>
            <a:r>
              <a:rPr lang="en-US" dirty="0"/>
              <a:t> (n=17)</a:t>
            </a:r>
          </a:p>
          <a:p>
            <a:r>
              <a:rPr lang="en-US" dirty="0"/>
              <a:t>Right lumbar curves &gt; 30</a:t>
            </a:r>
            <a:r>
              <a:rPr lang="en-US" baseline="30000" dirty="0"/>
              <a:t>o</a:t>
            </a:r>
            <a:r>
              <a:rPr lang="en-US" dirty="0"/>
              <a:t> progressed twice as much as left</a:t>
            </a:r>
          </a:p>
          <a:p>
            <a:r>
              <a:rPr lang="en-US" dirty="0"/>
              <a:t>Prognostic factors for post maturity curve progression:</a:t>
            </a:r>
          </a:p>
          <a:p>
            <a:pPr lvl="1"/>
            <a:r>
              <a:rPr lang="en-US" dirty="0"/>
              <a:t>Cobb angle &gt;30</a:t>
            </a:r>
            <a:r>
              <a:rPr lang="en-US" baseline="30000" dirty="0"/>
              <a:t>o</a:t>
            </a:r>
            <a:endParaRPr lang="en-US" dirty="0"/>
          </a:p>
          <a:p>
            <a:pPr lvl="1"/>
            <a:r>
              <a:rPr lang="en-US" dirty="0"/>
              <a:t>Degree of apical vertebral rotation</a:t>
            </a:r>
          </a:p>
          <a:p>
            <a:pPr lvl="1"/>
            <a:r>
              <a:rPr lang="en-US" dirty="0"/>
              <a:t>Direction of curve</a:t>
            </a:r>
          </a:p>
          <a:p>
            <a:pPr lvl="1"/>
            <a:r>
              <a:rPr lang="en-US" dirty="0"/>
              <a:t>Relationship of L5 to the </a:t>
            </a:r>
            <a:r>
              <a:rPr lang="en-US" dirty="0" err="1"/>
              <a:t>intercrest</a:t>
            </a:r>
            <a:r>
              <a:rPr lang="en-US" dirty="0"/>
              <a:t> line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F805E16-885A-D94A-B3F0-7FED3714F8A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351"/>
          <a:stretch/>
        </p:blipFill>
        <p:spPr>
          <a:xfrm>
            <a:off x="7163707" y="870857"/>
            <a:ext cx="3873500" cy="556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78555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A14F45-099A-D74F-848F-F742BE76C2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Thoracolumbar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FFB08C-63B5-F248-BE09-25830F0821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976258" cy="4351338"/>
          </a:xfrm>
        </p:spPr>
        <p:txBody>
          <a:bodyPr/>
          <a:lstStyle/>
          <a:p>
            <a:r>
              <a:rPr lang="en-US" dirty="0"/>
              <a:t>Curves &gt;30</a:t>
            </a:r>
            <a:r>
              <a:rPr lang="en-US" baseline="30000" dirty="0"/>
              <a:t>o</a:t>
            </a:r>
            <a:r>
              <a:rPr lang="en-US" dirty="0"/>
              <a:t> progressed on average 19.6</a:t>
            </a:r>
            <a:r>
              <a:rPr lang="en-US" baseline="30000" dirty="0"/>
              <a:t>o</a:t>
            </a:r>
            <a:r>
              <a:rPr lang="en-US" dirty="0"/>
              <a:t> during follow up (n=8)</a:t>
            </a:r>
          </a:p>
          <a:p>
            <a:endParaRPr lang="en-US" dirty="0"/>
          </a:p>
          <a:p>
            <a:r>
              <a:rPr lang="en-US" dirty="0"/>
              <a:t>Curves between 50-75</a:t>
            </a:r>
            <a:r>
              <a:rPr lang="en-US" baseline="30000" dirty="0"/>
              <a:t>o</a:t>
            </a:r>
            <a:r>
              <a:rPr lang="en-US" dirty="0"/>
              <a:t> at maturity progressed on average 22.3</a:t>
            </a:r>
            <a:r>
              <a:rPr lang="en-US" baseline="30000" dirty="0"/>
              <a:t>o</a:t>
            </a:r>
          </a:p>
          <a:p>
            <a:endParaRPr lang="en-US" baseline="30000" dirty="0"/>
          </a:p>
          <a:p>
            <a:r>
              <a:rPr lang="en-US" dirty="0"/>
              <a:t>Thoracolumbar curves have the highest propensity for developing lateral </a:t>
            </a:r>
            <a:r>
              <a:rPr lang="en-US" dirty="0" err="1"/>
              <a:t>listhesis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029B76F-E76F-8649-95A0-96A4CDEF46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6429" y="560615"/>
            <a:ext cx="38354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74556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A14F45-099A-D74F-848F-F742BE76C2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Double curves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9417328D-74E0-E348-A4D9-0C0F20A217A8}"/>
              </a:ext>
            </a:extLst>
          </p:cNvPr>
          <p:cNvSpPr txBox="1">
            <a:spLocks/>
          </p:cNvSpPr>
          <p:nvPr/>
        </p:nvSpPr>
        <p:spPr>
          <a:xfrm>
            <a:off x="297944" y="1690688"/>
            <a:ext cx="4846658" cy="464832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Curves &gt;30</a:t>
            </a:r>
            <a:r>
              <a:rPr lang="en-US" baseline="30000" dirty="0"/>
              <a:t>o</a:t>
            </a:r>
            <a:r>
              <a:rPr lang="en-US" dirty="0"/>
              <a:t> progressed on average 14.2</a:t>
            </a:r>
            <a:r>
              <a:rPr lang="en-US" baseline="30000" dirty="0"/>
              <a:t>o</a:t>
            </a:r>
            <a:r>
              <a:rPr lang="en-US" dirty="0"/>
              <a:t> (T) and 15.5</a:t>
            </a:r>
            <a:r>
              <a:rPr lang="en-US" baseline="30000" dirty="0"/>
              <a:t>o</a:t>
            </a:r>
            <a:r>
              <a:rPr lang="en-US" dirty="0"/>
              <a:t> (L) Most marked progression was for curves 50-75</a:t>
            </a:r>
            <a:r>
              <a:rPr lang="en-US" baseline="30000" dirty="0"/>
              <a:t>o</a:t>
            </a:r>
          </a:p>
          <a:p>
            <a:pPr lvl="1"/>
            <a:r>
              <a:rPr lang="en-US" dirty="0"/>
              <a:t>Thoracic 23.1</a:t>
            </a:r>
            <a:r>
              <a:rPr lang="en-US" baseline="30000" dirty="0"/>
              <a:t>o</a:t>
            </a:r>
            <a:endParaRPr lang="en-US" dirty="0"/>
          </a:p>
          <a:p>
            <a:pPr lvl="1"/>
            <a:r>
              <a:rPr lang="en-US" dirty="0"/>
              <a:t>Lumbar 18.3</a:t>
            </a:r>
            <a:r>
              <a:rPr lang="en-US" baseline="30000" dirty="0"/>
              <a:t>o</a:t>
            </a:r>
          </a:p>
          <a:p>
            <a:r>
              <a:rPr lang="en-US" dirty="0" err="1"/>
              <a:t>Translatory</a:t>
            </a:r>
            <a:r>
              <a:rPr lang="en-US" dirty="0"/>
              <a:t> shifts occur at the transition between components of curves &gt; 80</a:t>
            </a:r>
            <a:r>
              <a:rPr lang="en-US" baseline="30000" dirty="0"/>
              <a:t>o</a:t>
            </a:r>
            <a:endParaRPr lang="en-US" dirty="0"/>
          </a:p>
          <a:p>
            <a:r>
              <a:rPr lang="en-US" dirty="0"/>
              <a:t>Extreme degrees of rotation not seen, unlike thoracic and lumbar curves. Ribs usually remain level.</a:t>
            </a:r>
          </a:p>
        </p:txBody>
      </p:sp>
      <p:pic>
        <p:nvPicPr>
          <p:cNvPr id="10" name="Content Placeholder 4">
            <a:extLst>
              <a:ext uri="{FF2B5EF4-FFF2-40B4-BE49-F238E27FC236}">
                <a16:creationId xmlns:a16="http://schemas.microsoft.com/office/drawing/2014/main" id="{7D80663D-D50F-8247-9BD2-79E832D8A8F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526" t="2722" r="1873"/>
          <a:stretch/>
        </p:blipFill>
        <p:spPr>
          <a:xfrm>
            <a:off x="5144602" y="1027906"/>
            <a:ext cx="6749455" cy="5316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42532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A14F45-099A-D74F-848F-F742BE76C2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Timing of curve progression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9417328D-74E0-E348-A4D9-0C0F20A217A8}"/>
              </a:ext>
            </a:extLst>
          </p:cNvPr>
          <p:cNvSpPr txBox="1">
            <a:spLocks/>
          </p:cNvSpPr>
          <p:nvPr/>
        </p:nvSpPr>
        <p:spPr>
          <a:xfrm>
            <a:off x="838199" y="1825625"/>
            <a:ext cx="5257801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Major period of progression is between detection and maturity</a:t>
            </a:r>
          </a:p>
          <a:p>
            <a:r>
              <a:rPr lang="en-US" dirty="0"/>
              <a:t>The next most rapid period is from maturity to 30 years</a:t>
            </a:r>
          </a:p>
          <a:p>
            <a:r>
              <a:rPr lang="en-US" dirty="0"/>
              <a:t>Least from 30-40 years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F6F7CFA-1F4C-FB4F-B154-3D68227A04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636208"/>
            <a:ext cx="5850382" cy="4540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5432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84E3A0-6558-044B-A574-B9FF922D51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 Pain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1F9853-954D-5C44-BE18-9FCD374363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0130" y="1825624"/>
            <a:ext cx="4522573" cy="4550461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40-60% (similar to general population)</a:t>
            </a:r>
          </a:p>
          <a:p>
            <a:r>
              <a:rPr lang="en-US" dirty="0"/>
              <a:t>Conversely scoliosis not over-represented in back pain prevalence studies</a:t>
            </a:r>
          </a:p>
          <a:p>
            <a:r>
              <a:rPr lang="en-US" dirty="0"/>
              <a:t>Pain associated with curves with translator shifts at the lower end of the curve and compensatory lumbo-sacral curve below L or TL curve</a:t>
            </a:r>
          </a:p>
          <a:p>
            <a:r>
              <a:rPr lang="en-US" dirty="0"/>
              <a:t>1% of patients with scoliosis with require surgery for back pain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335711D-45C6-0743-BF24-995181C72A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4384" y="1027906"/>
            <a:ext cx="6676616" cy="5032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51887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D350E6-E082-FE46-9BE0-C3C9B1C871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Pulmonary function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CD4181-5D67-154F-B971-3F16B95DC8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4796481" cy="4351338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Only affects thoracic curves in which there is direct correlation between increasing curve magnitude and decreasing vital capacity</a:t>
            </a:r>
          </a:p>
          <a:p>
            <a:r>
              <a:rPr lang="en-US" dirty="0"/>
              <a:t>Pattern akin to restrictive lung disease</a:t>
            </a:r>
          </a:p>
          <a:p>
            <a:r>
              <a:rPr lang="en-US" dirty="0"/>
              <a:t>Limitation of forced vital capacity (FVC) and forced expiratory volume (1 sec) (FEV</a:t>
            </a:r>
            <a:r>
              <a:rPr lang="en-US" baseline="-25000" dirty="0"/>
              <a:t>1</a:t>
            </a:r>
            <a:r>
              <a:rPr lang="en-US" dirty="0"/>
              <a:t>) does not occur until the curve approaches 100-120</a:t>
            </a:r>
            <a:r>
              <a:rPr lang="en-US" baseline="30000" dirty="0"/>
              <a:t>o</a:t>
            </a:r>
            <a:endParaRPr lang="en-US" dirty="0"/>
          </a:p>
          <a:p>
            <a:r>
              <a:rPr lang="en-US" dirty="0"/>
              <a:t>There is no such correlation with other curves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471FF58-DD0E-6747-8E20-FDE7846DA0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9320" y="1318077"/>
            <a:ext cx="6024015" cy="4514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5381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907B1E-8F13-A147-8100-526FA59134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Mortality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753ACA-113F-BA45-8196-176B2A2EE5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&lt; 100 degrees mortality comparable to general population </a:t>
            </a:r>
          </a:p>
          <a:p>
            <a:r>
              <a:rPr lang="en-US" dirty="0"/>
              <a:t>&gt; 100 degrees mortality rate double</a:t>
            </a:r>
          </a:p>
          <a:p>
            <a:r>
              <a:rPr lang="en-US" dirty="0"/>
              <a:t>Most likely due to decreased pulmonary function and </a:t>
            </a:r>
            <a:r>
              <a:rPr lang="en-US" dirty="0" err="1"/>
              <a:t>cor</a:t>
            </a:r>
            <a:r>
              <a:rPr lang="en-US" dirty="0"/>
              <a:t> pulmonale in thoracic curves &gt; 100 degrees</a:t>
            </a:r>
          </a:p>
        </p:txBody>
      </p:sp>
    </p:spTree>
    <p:extLst>
      <p:ext uri="{BB962C8B-B14F-4D97-AF65-F5344CB8AC3E}">
        <p14:creationId xmlns:p14="http://schemas.microsoft.com/office/powerpoint/2010/main" val="20447925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ABB6C7-8A66-6141-8EF3-8257AF2800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Effect on Pregnancy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6E1E14-0661-D048-A857-0A02733AE6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 significant effect on pregnancy</a:t>
            </a:r>
          </a:p>
          <a:p>
            <a:r>
              <a:rPr lang="en-US" dirty="0"/>
              <a:t>Pregnancy may have deleterious effects on scoliosis particularly for younger patients</a:t>
            </a:r>
          </a:p>
        </p:txBody>
      </p:sp>
    </p:spTree>
    <p:extLst>
      <p:ext uri="{BB962C8B-B14F-4D97-AF65-F5344CB8AC3E}">
        <p14:creationId xmlns:p14="http://schemas.microsoft.com/office/powerpoint/2010/main" val="25660075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E7742E-70DD-F347-8711-0DA48BB505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Limitations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0DC03F-8105-6F48-9406-E63404E8E2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Small number of patients</a:t>
            </a:r>
          </a:p>
        </p:txBody>
      </p:sp>
    </p:spTree>
    <p:extLst>
      <p:ext uri="{BB962C8B-B14F-4D97-AF65-F5344CB8AC3E}">
        <p14:creationId xmlns:p14="http://schemas.microsoft.com/office/powerpoint/2010/main" val="26709661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8C5ACEFE-7E0A-7E4C-91F9-A7BB1F51CABE}"/>
              </a:ext>
            </a:extLst>
          </p:cNvPr>
          <p:cNvSpPr txBox="1">
            <a:spLocks/>
          </p:cNvSpPr>
          <p:nvPr/>
        </p:nvSpPr>
        <p:spPr>
          <a:xfrm>
            <a:off x="838200" y="49645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Impact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C9D531A-6577-C94B-8740-5949D12EDA4A}"/>
              </a:ext>
            </a:extLst>
          </p:cNvPr>
          <p:cNvSpPr txBox="1">
            <a:spLocks/>
          </p:cNvSpPr>
          <p:nvPr/>
        </p:nvSpPr>
        <p:spPr>
          <a:xfrm>
            <a:off x="838200" y="1822020"/>
            <a:ext cx="10515600" cy="39204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i="1" dirty="0"/>
              <a:t>“Any proposed treatment must have a reasonable chance of altering the natural history in a positive way”</a:t>
            </a:r>
          </a:p>
          <a:p>
            <a:pPr marL="0" indent="0">
              <a:buNone/>
            </a:pPr>
            <a:endParaRPr lang="en-US" sz="3200" b="1" i="1" dirty="0"/>
          </a:p>
          <a:p>
            <a:pPr marL="0" indent="0">
              <a:buNone/>
            </a:pPr>
            <a:r>
              <a:rPr lang="en-GB" sz="3200" dirty="0"/>
              <a:t>The recommendation to fuse thoracic curves that reach 50</a:t>
            </a:r>
            <a:r>
              <a:rPr lang="en-GB" sz="3200" baseline="30000" dirty="0"/>
              <a:t>o</a:t>
            </a:r>
            <a:r>
              <a:rPr lang="en-GB" sz="3200" dirty="0"/>
              <a:t> at skeletal maturity is largely derived from the Iowa studies (based on 11 patients)</a:t>
            </a:r>
            <a:endParaRPr lang="en-US" sz="3200" b="1" i="1" dirty="0"/>
          </a:p>
          <a:p>
            <a:pPr marL="0" indent="0">
              <a:buNone/>
            </a:pPr>
            <a:endParaRPr lang="en-US" sz="3200" b="1" i="1" dirty="0"/>
          </a:p>
          <a:p>
            <a:pPr marL="0" indent="0">
              <a:buNone/>
            </a:pPr>
            <a:endParaRPr lang="en-US" sz="3200" b="1" i="1" dirty="0"/>
          </a:p>
        </p:txBody>
      </p:sp>
    </p:spTree>
    <p:extLst>
      <p:ext uri="{BB962C8B-B14F-4D97-AF65-F5344CB8AC3E}">
        <p14:creationId xmlns:p14="http://schemas.microsoft.com/office/powerpoint/2010/main" val="41981114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4043</TotalTime>
  <Words>605</Words>
  <Application>Microsoft Macintosh PowerPoint</Application>
  <PresentationFormat>Widescreen</PresentationFormat>
  <Paragraphs>82</Paragraphs>
  <Slides>16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Office Theme</vt:lpstr>
      <vt:lpstr>PowerPoint Presentation</vt:lpstr>
      <vt:lpstr>Intro</vt:lpstr>
      <vt:lpstr>Aim</vt:lpstr>
      <vt:lpstr>Patients</vt:lpstr>
      <vt:lpstr>Curve progression</vt:lpstr>
      <vt:lpstr>Thoracic</vt:lpstr>
      <vt:lpstr>Lumbar</vt:lpstr>
      <vt:lpstr>Thoracolumbar</vt:lpstr>
      <vt:lpstr>Double curves</vt:lpstr>
      <vt:lpstr>Timing of curve progression</vt:lpstr>
      <vt:lpstr>Back Pain</vt:lpstr>
      <vt:lpstr>Pulmonary function</vt:lpstr>
      <vt:lpstr>Mortality</vt:lpstr>
      <vt:lpstr>Effect on Pregnancy</vt:lpstr>
      <vt:lpstr>Limitations</vt:lpstr>
      <vt:lpstr>PowerPoint Presentation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James Gill</dc:creator>
  <cp:lastModifiedBy>James Gill</cp:lastModifiedBy>
  <cp:revision>15</cp:revision>
  <dcterms:created xsi:type="dcterms:W3CDTF">2019-04-29T21:57:49Z</dcterms:created>
  <dcterms:modified xsi:type="dcterms:W3CDTF">2019-05-02T17:21:07Z</dcterms:modified>
</cp:coreProperties>
</file>