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5" r:id="rId2"/>
    <p:sldId id="256" r:id="rId3"/>
    <p:sldId id="257" r:id="rId4"/>
    <p:sldId id="298" r:id="rId5"/>
    <p:sldId id="299" r:id="rId6"/>
    <p:sldId id="297" r:id="rId7"/>
    <p:sldId id="296" r:id="rId8"/>
    <p:sldId id="295" r:id="rId9"/>
    <p:sldId id="294" r:id="rId10"/>
    <p:sldId id="293" r:id="rId11"/>
    <p:sldId id="300" r:id="rId12"/>
    <p:sldId id="276" r:id="rId13"/>
    <p:sldId id="272" r:id="rId14"/>
    <p:sldId id="275" r:id="rId15"/>
    <p:sldId id="302" r:id="rId16"/>
    <p:sldId id="277" r:id="rId17"/>
    <p:sldId id="285" r:id="rId18"/>
    <p:sldId id="286" r:id="rId19"/>
    <p:sldId id="305" r:id="rId20"/>
    <p:sldId id="284" r:id="rId21"/>
    <p:sldId id="306" r:id="rId22"/>
    <p:sldId id="303" r:id="rId23"/>
  </p:sldIdLst>
  <p:sldSz cx="9906000" cy="6858000" type="A4"/>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0066FF"/>
    <a:srgbClr val="9933FF"/>
    <a:srgbClr val="CC66FF"/>
    <a:srgbClr val="3399FF"/>
    <a:srgbClr val="99FF66"/>
    <a:srgbClr val="FF5050"/>
    <a:srgbClr val="FFFF66"/>
    <a:srgbClr val="CDDEF3"/>
    <a:srgbClr val="A8C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0" autoAdjust="0"/>
    <p:restoredTop sz="65432" autoAdjust="0"/>
  </p:normalViewPr>
  <p:slideViewPr>
    <p:cSldViewPr snapToGrid="0" showGuides="1">
      <p:cViewPr varScale="1">
        <p:scale>
          <a:sx n="66" d="100"/>
          <a:sy n="66" d="100"/>
        </p:scale>
        <p:origin x="2144" y="192"/>
      </p:cViewPr>
      <p:guideLst>
        <p:guide orient="horz" pos="2160"/>
        <p:guide pos="312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ames\Documents\Medicine\Trauma%20&amp;%20Orthopaedics\Research%20&amp;%20Publications\Pelvic%20fixation%20biomechanical%20fixation%20study\Pubic%20symphasis%20questionnaire%20results%2022-9-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invertIfNegative val="0"/>
          <c:dPt>
            <c:idx val="0"/>
            <c:invertIfNegative val="0"/>
            <c:bubble3D val="0"/>
            <c:spPr>
              <a:solidFill>
                <a:srgbClr val="FF5050"/>
              </a:solidFill>
            </c:spPr>
            <c:extLst>
              <c:ext xmlns:c16="http://schemas.microsoft.com/office/drawing/2014/chart" uri="{C3380CC4-5D6E-409C-BE32-E72D297353CC}">
                <c16:uniqueId val="{00000001-F3F3-1F40-859D-C9471B18E64D}"/>
              </c:ext>
            </c:extLst>
          </c:dPt>
          <c:dPt>
            <c:idx val="1"/>
            <c:invertIfNegative val="0"/>
            <c:bubble3D val="0"/>
            <c:spPr>
              <a:solidFill>
                <a:srgbClr val="00B0F0"/>
              </a:solidFill>
            </c:spPr>
            <c:extLst>
              <c:ext xmlns:c16="http://schemas.microsoft.com/office/drawing/2014/chart" uri="{C3380CC4-5D6E-409C-BE32-E72D297353CC}">
                <c16:uniqueId val="{00000003-F3F3-1F40-859D-C9471B18E64D}"/>
              </c:ext>
            </c:extLst>
          </c:dPt>
          <c:dLbls>
            <c:dLbl>
              <c:idx val="0"/>
              <c:layout>
                <c:manualLayout>
                  <c:x val="-4.6139476906425982E-2"/>
                  <c:y val="-0.277844037936418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F3-1F40-859D-C9471B18E64D}"/>
                </c:ext>
              </c:extLst>
            </c:dLbl>
            <c:dLbl>
              <c:idx val="1"/>
              <c:layout>
                <c:manualLayout>
                  <c:x val="7.1875267598372474E-3"/>
                  <c:y val="-6.47623460068067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F3-1F40-859D-C9471B18E64D}"/>
                </c:ext>
              </c:extLst>
            </c:dLbl>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Sheet1!$I$16:$I$17</c:f>
              <c:strCache>
                <c:ptCount val="2"/>
                <c:pt idx="0">
                  <c:v>One anterior plate +/- SIJ screws</c:v>
                </c:pt>
                <c:pt idx="1">
                  <c:v>Two anterior plates +/- SIJ screws</c:v>
                </c:pt>
              </c:strCache>
            </c:strRef>
          </c:cat>
          <c:val>
            <c:numRef>
              <c:f>Sheet1!$J$16:$J$17</c:f>
              <c:numCache>
                <c:formatCode>General</c:formatCode>
                <c:ptCount val="2"/>
                <c:pt idx="0">
                  <c:v>28</c:v>
                </c:pt>
                <c:pt idx="1">
                  <c:v>10</c:v>
                </c:pt>
              </c:numCache>
            </c:numRef>
          </c:val>
          <c:extLst>
            <c:ext xmlns:c16="http://schemas.microsoft.com/office/drawing/2014/chart" uri="{C3380CC4-5D6E-409C-BE32-E72D297353CC}">
              <c16:uniqueId val="{00000004-F3F3-1F40-859D-C9471B18E64D}"/>
            </c:ext>
          </c:extLst>
        </c:ser>
        <c:dLbls>
          <c:showLegendKey val="0"/>
          <c:showVal val="0"/>
          <c:showCatName val="0"/>
          <c:showSerName val="0"/>
          <c:showPercent val="0"/>
          <c:showBubbleSize val="0"/>
        </c:dLbls>
        <c:gapWidth val="150"/>
        <c:overlap val="100"/>
        <c:axId val="191021824"/>
        <c:axId val="191023360"/>
      </c:barChart>
      <c:catAx>
        <c:axId val="191021824"/>
        <c:scaling>
          <c:orientation val="minMax"/>
        </c:scaling>
        <c:delete val="0"/>
        <c:axPos val="b"/>
        <c:numFmt formatCode="General" sourceLinked="0"/>
        <c:majorTickMark val="out"/>
        <c:minorTickMark val="none"/>
        <c:tickLblPos val="nextTo"/>
        <c:txPr>
          <a:bodyPr/>
          <a:lstStyle/>
          <a:p>
            <a:pPr>
              <a:defRPr sz="1200" b="1"/>
            </a:pPr>
            <a:endParaRPr lang="en-US"/>
          </a:p>
        </c:txPr>
        <c:crossAx val="191023360"/>
        <c:crosses val="autoZero"/>
        <c:auto val="1"/>
        <c:lblAlgn val="ctr"/>
        <c:lblOffset val="100"/>
        <c:noMultiLvlLbl val="0"/>
      </c:catAx>
      <c:valAx>
        <c:axId val="191023360"/>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1021824"/>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5050"/>
              </a:solidFill>
            </c:spPr>
            <c:extLst>
              <c:ext xmlns:c16="http://schemas.microsoft.com/office/drawing/2014/chart" uri="{C3380CC4-5D6E-409C-BE32-E72D297353CC}">
                <c16:uniqueId val="{00000001-144D-5143-9F23-0E1CCA57B61F}"/>
              </c:ext>
            </c:extLst>
          </c:dPt>
          <c:dPt>
            <c:idx val="1"/>
            <c:invertIfNegative val="0"/>
            <c:bubble3D val="0"/>
            <c:spPr>
              <a:solidFill>
                <a:srgbClr val="FF6600"/>
              </a:solidFill>
            </c:spPr>
            <c:extLst>
              <c:ext xmlns:c16="http://schemas.microsoft.com/office/drawing/2014/chart" uri="{C3380CC4-5D6E-409C-BE32-E72D297353CC}">
                <c16:uniqueId val="{00000003-144D-5143-9F23-0E1CCA57B61F}"/>
              </c:ext>
            </c:extLst>
          </c:dPt>
          <c:dPt>
            <c:idx val="2"/>
            <c:invertIfNegative val="0"/>
            <c:bubble3D val="0"/>
            <c:spPr>
              <a:solidFill>
                <a:srgbClr val="CC66FF"/>
              </a:solidFill>
            </c:spPr>
            <c:extLst>
              <c:ext xmlns:c16="http://schemas.microsoft.com/office/drawing/2014/chart" uri="{C3380CC4-5D6E-409C-BE32-E72D297353CC}">
                <c16:uniqueId val="{00000005-144D-5143-9F23-0E1CCA57B61F}"/>
              </c:ext>
            </c:extLst>
          </c:dPt>
          <c:dPt>
            <c:idx val="3"/>
            <c:invertIfNegative val="0"/>
            <c:bubble3D val="0"/>
            <c:spPr>
              <a:solidFill>
                <a:srgbClr val="9933FF"/>
              </a:solidFill>
            </c:spPr>
            <c:extLst>
              <c:ext xmlns:c16="http://schemas.microsoft.com/office/drawing/2014/chart" uri="{C3380CC4-5D6E-409C-BE32-E72D297353CC}">
                <c16:uniqueId val="{00000007-144D-5143-9F23-0E1CCA57B61F}"/>
              </c:ext>
            </c:extLst>
          </c:dPt>
          <c:dPt>
            <c:idx val="4"/>
            <c:invertIfNegative val="0"/>
            <c:bubble3D val="0"/>
            <c:spPr>
              <a:solidFill>
                <a:srgbClr val="3366FF"/>
              </a:solidFill>
            </c:spPr>
            <c:extLst>
              <c:ext xmlns:c16="http://schemas.microsoft.com/office/drawing/2014/chart" uri="{C3380CC4-5D6E-409C-BE32-E72D297353CC}">
                <c16:uniqueId val="{00000009-144D-5143-9F23-0E1CCA57B61F}"/>
              </c:ext>
            </c:extLst>
          </c:dPt>
          <c:dPt>
            <c:idx val="5"/>
            <c:invertIfNegative val="0"/>
            <c:bubble3D val="0"/>
            <c:spPr>
              <a:solidFill>
                <a:srgbClr val="33CCFF"/>
              </a:solidFill>
            </c:spPr>
            <c:extLst>
              <c:ext xmlns:c16="http://schemas.microsoft.com/office/drawing/2014/chart" uri="{C3380CC4-5D6E-409C-BE32-E72D297353CC}">
                <c16:uniqueId val="{0000000B-144D-5143-9F23-0E1CCA57B61F}"/>
              </c:ext>
            </c:extLst>
          </c:dPt>
          <c:dLbls>
            <c:dLbl>
              <c:idx val="0"/>
              <c:layout>
                <c:manualLayout>
                  <c:x val="-2.9835150223505211E-3"/>
                  <c:y val="0.11832128187599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4D-5143-9F23-0E1CCA57B61F}"/>
                </c:ext>
              </c:extLst>
            </c:dLbl>
            <c:dLbl>
              <c:idx val="1"/>
              <c:layout>
                <c:manualLayout>
                  <c:x val="-2.9835150223505211E-3"/>
                  <c:y val="0.1429715489334974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4D-5143-9F23-0E1CCA57B61F}"/>
                </c:ext>
              </c:extLst>
            </c:dLbl>
            <c:dLbl>
              <c:idx val="2"/>
              <c:layout>
                <c:manualLayout>
                  <c:x val="0"/>
                  <c:y val="0.1281813886989977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44D-5143-9F23-0E1CCA57B61F}"/>
                </c:ext>
              </c:extLst>
            </c:dLbl>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Sheet1!$I$22:$I$24</c:f>
              <c:strCache>
                <c:ptCount val="3"/>
                <c:pt idx="0">
                  <c:v>One anterior plate</c:v>
                </c:pt>
                <c:pt idx="1">
                  <c:v>One anterior plate with one SIJ screw</c:v>
                </c:pt>
                <c:pt idx="2">
                  <c:v>One anterior plate with two SIJ screw</c:v>
                </c:pt>
              </c:strCache>
            </c:strRef>
          </c:cat>
          <c:val>
            <c:numRef>
              <c:f>Sheet1!$J$22:$J$24</c:f>
              <c:numCache>
                <c:formatCode>General</c:formatCode>
                <c:ptCount val="3"/>
                <c:pt idx="0">
                  <c:v>9</c:v>
                </c:pt>
                <c:pt idx="1">
                  <c:v>13</c:v>
                </c:pt>
                <c:pt idx="2">
                  <c:v>6</c:v>
                </c:pt>
              </c:numCache>
            </c:numRef>
          </c:val>
          <c:extLst>
            <c:ext xmlns:c16="http://schemas.microsoft.com/office/drawing/2014/chart" uri="{C3380CC4-5D6E-409C-BE32-E72D297353CC}">
              <c16:uniqueId val="{0000000C-144D-5143-9F23-0E1CCA57B61F}"/>
            </c:ext>
          </c:extLst>
        </c:ser>
        <c:dLbls>
          <c:showLegendKey val="0"/>
          <c:showVal val="0"/>
          <c:showCatName val="0"/>
          <c:showSerName val="0"/>
          <c:showPercent val="0"/>
          <c:showBubbleSize val="0"/>
        </c:dLbls>
        <c:gapWidth val="150"/>
        <c:axId val="191791872"/>
        <c:axId val="191793408"/>
      </c:barChart>
      <c:catAx>
        <c:axId val="191791872"/>
        <c:scaling>
          <c:orientation val="minMax"/>
        </c:scaling>
        <c:delete val="0"/>
        <c:axPos val="b"/>
        <c:numFmt formatCode="General" sourceLinked="0"/>
        <c:majorTickMark val="out"/>
        <c:minorTickMark val="none"/>
        <c:tickLblPos val="nextTo"/>
        <c:txPr>
          <a:bodyPr/>
          <a:lstStyle/>
          <a:p>
            <a:pPr>
              <a:defRPr sz="1200" b="1"/>
            </a:pPr>
            <a:endParaRPr lang="en-US"/>
          </a:p>
        </c:txPr>
        <c:crossAx val="191793408"/>
        <c:crosses val="autoZero"/>
        <c:auto val="1"/>
        <c:lblAlgn val="ctr"/>
        <c:lblOffset val="100"/>
        <c:noMultiLvlLbl val="0"/>
      </c:catAx>
      <c:valAx>
        <c:axId val="191793408"/>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1791872"/>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9933FF"/>
              </a:solidFill>
            </c:spPr>
            <c:extLst>
              <c:ext xmlns:c16="http://schemas.microsoft.com/office/drawing/2014/chart" uri="{C3380CC4-5D6E-409C-BE32-E72D297353CC}">
                <c16:uniqueId val="{00000001-14D8-0444-AFB2-77176FF1ACA4}"/>
              </c:ext>
            </c:extLst>
          </c:dPt>
          <c:dPt>
            <c:idx val="1"/>
            <c:invertIfNegative val="0"/>
            <c:bubble3D val="0"/>
            <c:spPr>
              <a:solidFill>
                <a:srgbClr val="0066FF"/>
              </a:solidFill>
            </c:spPr>
            <c:extLst>
              <c:ext xmlns:c16="http://schemas.microsoft.com/office/drawing/2014/chart" uri="{C3380CC4-5D6E-409C-BE32-E72D297353CC}">
                <c16:uniqueId val="{00000003-14D8-0444-AFB2-77176FF1ACA4}"/>
              </c:ext>
            </c:extLst>
          </c:dPt>
          <c:dPt>
            <c:idx val="2"/>
            <c:invertIfNegative val="0"/>
            <c:bubble3D val="0"/>
            <c:spPr>
              <a:solidFill>
                <a:srgbClr val="00CCFF"/>
              </a:solidFill>
            </c:spPr>
            <c:extLst>
              <c:ext xmlns:c16="http://schemas.microsoft.com/office/drawing/2014/chart" uri="{C3380CC4-5D6E-409C-BE32-E72D297353CC}">
                <c16:uniqueId val="{00000005-14D8-0444-AFB2-77176FF1ACA4}"/>
              </c:ext>
            </c:extLst>
          </c:dPt>
          <c:dPt>
            <c:idx val="3"/>
            <c:invertIfNegative val="0"/>
            <c:bubble3D val="0"/>
            <c:spPr>
              <a:solidFill>
                <a:srgbClr val="9933FF"/>
              </a:solidFill>
            </c:spPr>
            <c:extLst>
              <c:ext xmlns:c16="http://schemas.microsoft.com/office/drawing/2014/chart" uri="{C3380CC4-5D6E-409C-BE32-E72D297353CC}">
                <c16:uniqueId val="{00000007-14D8-0444-AFB2-77176FF1ACA4}"/>
              </c:ext>
            </c:extLst>
          </c:dPt>
          <c:dPt>
            <c:idx val="4"/>
            <c:invertIfNegative val="0"/>
            <c:bubble3D val="0"/>
            <c:spPr>
              <a:solidFill>
                <a:srgbClr val="3366FF"/>
              </a:solidFill>
            </c:spPr>
            <c:extLst>
              <c:ext xmlns:c16="http://schemas.microsoft.com/office/drawing/2014/chart" uri="{C3380CC4-5D6E-409C-BE32-E72D297353CC}">
                <c16:uniqueId val="{00000009-14D8-0444-AFB2-77176FF1ACA4}"/>
              </c:ext>
            </c:extLst>
          </c:dPt>
          <c:dPt>
            <c:idx val="5"/>
            <c:invertIfNegative val="0"/>
            <c:bubble3D val="0"/>
            <c:spPr>
              <a:solidFill>
                <a:srgbClr val="33CCFF"/>
              </a:solidFill>
            </c:spPr>
            <c:extLst>
              <c:ext xmlns:c16="http://schemas.microsoft.com/office/drawing/2014/chart" uri="{C3380CC4-5D6E-409C-BE32-E72D297353CC}">
                <c16:uniqueId val="{0000000B-14D8-0444-AFB2-77176FF1ACA4}"/>
              </c:ext>
            </c:extLst>
          </c:dPt>
          <c:dLbls>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Sheet1!$I$25:$I$27</c:f>
              <c:strCache>
                <c:ptCount val="3"/>
                <c:pt idx="0">
                  <c:v>Two anterior plates</c:v>
                </c:pt>
                <c:pt idx="1">
                  <c:v>Two anterior plates with one SIJ screw</c:v>
                </c:pt>
                <c:pt idx="2">
                  <c:v>Two anterior plates with two SIJ screws</c:v>
                </c:pt>
              </c:strCache>
            </c:strRef>
          </c:cat>
          <c:val>
            <c:numRef>
              <c:f>Sheet1!$J$25:$J$27</c:f>
              <c:numCache>
                <c:formatCode>General</c:formatCode>
                <c:ptCount val="3"/>
                <c:pt idx="0">
                  <c:v>5</c:v>
                </c:pt>
                <c:pt idx="1">
                  <c:v>1</c:v>
                </c:pt>
                <c:pt idx="2">
                  <c:v>4</c:v>
                </c:pt>
              </c:numCache>
            </c:numRef>
          </c:val>
          <c:extLst>
            <c:ext xmlns:c16="http://schemas.microsoft.com/office/drawing/2014/chart" uri="{C3380CC4-5D6E-409C-BE32-E72D297353CC}">
              <c16:uniqueId val="{0000000C-14D8-0444-AFB2-77176FF1ACA4}"/>
            </c:ext>
          </c:extLst>
        </c:ser>
        <c:dLbls>
          <c:showLegendKey val="0"/>
          <c:showVal val="0"/>
          <c:showCatName val="0"/>
          <c:showSerName val="0"/>
          <c:showPercent val="0"/>
          <c:showBubbleSize val="0"/>
        </c:dLbls>
        <c:gapWidth val="150"/>
        <c:axId val="191836928"/>
        <c:axId val="191838464"/>
      </c:barChart>
      <c:catAx>
        <c:axId val="191836928"/>
        <c:scaling>
          <c:orientation val="minMax"/>
        </c:scaling>
        <c:delete val="0"/>
        <c:axPos val="b"/>
        <c:numFmt formatCode="General" sourceLinked="0"/>
        <c:majorTickMark val="out"/>
        <c:minorTickMark val="none"/>
        <c:tickLblPos val="nextTo"/>
        <c:txPr>
          <a:bodyPr/>
          <a:lstStyle/>
          <a:p>
            <a:pPr>
              <a:defRPr sz="1200" b="1"/>
            </a:pPr>
            <a:endParaRPr lang="en-US"/>
          </a:p>
        </c:txPr>
        <c:crossAx val="191838464"/>
        <c:crosses val="autoZero"/>
        <c:auto val="1"/>
        <c:lblAlgn val="ctr"/>
        <c:lblOffset val="100"/>
        <c:noMultiLvlLbl val="0"/>
      </c:catAx>
      <c:valAx>
        <c:axId val="191838464"/>
        <c:scaling>
          <c:orientation val="minMax"/>
          <c:max val="14"/>
        </c:scaling>
        <c:delete val="0"/>
        <c:axPos val="l"/>
        <c:majorGridlines/>
        <c:numFmt formatCode="General" sourceLinked="1"/>
        <c:majorTickMark val="out"/>
        <c:minorTickMark val="none"/>
        <c:tickLblPos val="nextTo"/>
        <c:txPr>
          <a:bodyPr/>
          <a:lstStyle/>
          <a:p>
            <a:pPr>
              <a:defRPr sz="1200"/>
            </a:pPr>
            <a:endParaRPr lang="en-US"/>
          </a:p>
        </c:txPr>
        <c:crossAx val="191836928"/>
        <c:crosses val="autoZero"/>
        <c:crossBetween val="between"/>
        <c:majorUnit val="2"/>
      </c:valAx>
      <c:spPr>
        <a:ln>
          <a:solidFill>
            <a:schemeClr val="tx1"/>
          </a:solid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spPr>
            <a:solidFill>
              <a:srgbClr val="00B050"/>
            </a:solidFill>
          </c:spPr>
          <c:invertIfNegative val="0"/>
          <c:dPt>
            <c:idx val="1"/>
            <c:invertIfNegative val="0"/>
            <c:bubble3D val="0"/>
            <c:spPr>
              <a:solidFill>
                <a:srgbClr val="FFFF66"/>
              </a:solidFill>
            </c:spPr>
            <c:extLst>
              <c:ext xmlns:c16="http://schemas.microsoft.com/office/drawing/2014/chart" uri="{C3380CC4-5D6E-409C-BE32-E72D297353CC}">
                <c16:uniqueId val="{00000001-ED05-BF49-B032-39E770A38040}"/>
              </c:ext>
            </c:extLst>
          </c:dPt>
          <c:dLbls>
            <c:dLbl>
              <c:idx val="0"/>
              <c:layout>
                <c:manualLayout>
                  <c:x val="6.0419447913526549E-3"/>
                  <c:y val="-0.1207602782691942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05-BF49-B032-39E770A38040}"/>
                </c:ext>
              </c:extLst>
            </c:dLbl>
            <c:dLbl>
              <c:idx val="1"/>
              <c:layout>
                <c:manualLayout>
                  <c:x val="1.8517721028379485E-3"/>
                  <c:y val="-0.226943589282352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05-BF49-B032-39E770A38040}"/>
                </c:ext>
              </c:extLst>
            </c:dLbl>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Sheet1!$I$13:$I$14</c:f>
              <c:strCache>
                <c:ptCount val="2"/>
                <c:pt idx="0">
                  <c:v>Anterior plating with no SIJ screws</c:v>
                </c:pt>
                <c:pt idx="1">
                  <c:v>Anterior plating with SIJ screws</c:v>
                </c:pt>
              </c:strCache>
            </c:strRef>
          </c:cat>
          <c:val>
            <c:numRef>
              <c:f>Sheet1!$J$13:$J$14</c:f>
              <c:numCache>
                <c:formatCode>General</c:formatCode>
                <c:ptCount val="2"/>
                <c:pt idx="0">
                  <c:v>14</c:v>
                </c:pt>
                <c:pt idx="1">
                  <c:v>24</c:v>
                </c:pt>
              </c:numCache>
            </c:numRef>
          </c:val>
          <c:extLst>
            <c:ext xmlns:c16="http://schemas.microsoft.com/office/drawing/2014/chart" uri="{C3380CC4-5D6E-409C-BE32-E72D297353CC}">
              <c16:uniqueId val="{00000003-ED05-BF49-B032-39E770A38040}"/>
            </c:ext>
          </c:extLst>
        </c:ser>
        <c:dLbls>
          <c:showLegendKey val="0"/>
          <c:showVal val="0"/>
          <c:showCatName val="0"/>
          <c:showSerName val="0"/>
          <c:showPercent val="0"/>
          <c:showBubbleSize val="0"/>
        </c:dLbls>
        <c:gapWidth val="150"/>
        <c:overlap val="100"/>
        <c:axId val="191068416"/>
        <c:axId val="191074304"/>
      </c:barChart>
      <c:catAx>
        <c:axId val="191068416"/>
        <c:scaling>
          <c:orientation val="minMax"/>
        </c:scaling>
        <c:delete val="0"/>
        <c:axPos val="b"/>
        <c:numFmt formatCode="General" sourceLinked="0"/>
        <c:majorTickMark val="out"/>
        <c:minorTickMark val="none"/>
        <c:tickLblPos val="nextTo"/>
        <c:txPr>
          <a:bodyPr/>
          <a:lstStyle/>
          <a:p>
            <a:pPr>
              <a:defRPr sz="1200" b="1"/>
            </a:pPr>
            <a:endParaRPr lang="en-US"/>
          </a:p>
        </c:txPr>
        <c:crossAx val="191074304"/>
        <c:crosses val="autoZero"/>
        <c:auto val="1"/>
        <c:lblAlgn val="ctr"/>
        <c:lblOffset val="100"/>
        <c:noMultiLvlLbl val="0"/>
      </c:catAx>
      <c:valAx>
        <c:axId val="191074304"/>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1068416"/>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spPr>
            <a:solidFill>
              <a:schemeClr val="tx2">
                <a:lumMod val="60000"/>
                <a:lumOff val="40000"/>
              </a:schemeClr>
            </a:solidFill>
          </c:spPr>
          <c:invertIfNegative val="0"/>
          <c:dPt>
            <c:idx val="0"/>
            <c:invertIfNegative val="0"/>
            <c:bubble3D val="0"/>
            <c:extLst>
              <c:ext xmlns:c16="http://schemas.microsoft.com/office/drawing/2014/chart" uri="{C3380CC4-5D6E-409C-BE32-E72D297353CC}">
                <c16:uniqueId val="{00000000-1C1A-7246-BE3D-A581AE430AEF}"/>
              </c:ext>
            </c:extLst>
          </c:dPt>
          <c:dPt>
            <c:idx val="1"/>
            <c:invertIfNegative val="0"/>
            <c:bubble3D val="0"/>
            <c:spPr>
              <a:solidFill>
                <a:srgbClr val="CC66FF"/>
              </a:solidFill>
            </c:spPr>
            <c:extLst>
              <c:ext xmlns:c16="http://schemas.microsoft.com/office/drawing/2014/chart" uri="{C3380CC4-5D6E-409C-BE32-E72D297353CC}">
                <c16:uniqueId val="{00000002-1C1A-7246-BE3D-A581AE430AEF}"/>
              </c:ext>
            </c:extLst>
          </c:dPt>
          <c:dLbls>
            <c:dLbl>
              <c:idx val="0"/>
              <c:layout>
                <c:manualLayout>
                  <c:x val="-2.9178512300236325E-3"/>
                  <c:y val="-0.247856990937268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1A-7246-BE3D-A581AE430AEF}"/>
                </c:ext>
              </c:extLst>
            </c:dLbl>
            <c:dLbl>
              <c:idx val="1"/>
              <c:layout>
                <c:manualLayout>
                  <c:x val="-2.9178512300236325E-3"/>
                  <c:y val="-0.141632566249867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1A-7246-BE3D-A581AE430AEF}"/>
                </c:ext>
              </c:extLst>
            </c:dLbl>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Sheet1!$I$19:$I$20</c:f>
              <c:strCache>
                <c:ptCount val="2"/>
                <c:pt idx="0">
                  <c:v>One SIJ screw</c:v>
                </c:pt>
                <c:pt idx="1">
                  <c:v>Two SIJ screws</c:v>
                </c:pt>
              </c:strCache>
            </c:strRef>
          </c:cat>
          <c:val>
            <c:numRef>
              <c:f>Sheet1!$J$19:$J$20</c:f>
              <c:numCache>
                <c:formatCode>General</c:formatCode>
                <c:ptCount val="2"/>
                <c:pt idx="0">
                  <c:v>14</c:v>
                </c:pt>
                <c:pt idx="1">
                  <c:v>10</c:v>
                </c:pt>
              </c:numCache>
            </c:numRef>
          </c:val>
          <c:extLst>
            <c:ext xmlns:c16="http://schemas.microsoft.com/office/drawing/2014/chart" uri="{C3380CC4-5D6E-409C-BE32-E72D297353CC}">
              <c16:uniqueId val="{00000003-1C1A-7246-BE3D-A581AE430AEF}"/>
            </c:ext>
          </c:extLst>
        </c:ser>
        <c:dLbls>
          <c:showLegendKey val="0"/>
          <c:showVal val="0"/>
          <c:showCatName val="0"/>
          <c:showSerName val="0"/>
          <c:showPercent val="0"/>
          <c:showBubbleSize val="0"/>
        </c:dLbls>
        <c:gapWidth val="150"/>
        <c:overlap val="100"/>
        <c:axId val="191107456"/>
        <c:axId val="191108992"/>
      </c:barChart>
      <c:catAx>
        <c:axId val="191107456"/>
        <c:scaling>
          <c:orientation val="minMax"/>
        </c:scaling>
        <c:delete val="0"/>
        <c:axPos val="b"/>
        <c:numFmt formatCode="General" sourceLinked="0"/>
        <c:majorTickMark val="out"/>
        <c:minorTickMark val="none"/>
        <c:tickLblPos val="nextTo"/>
        <c:txPr>
          <a:bodyPr/>
          <a:lstStyle/>
          <a:p>
            <a:pPr>
              <a:defRPr b="1"/>
            </a:pPr>
            <a:endParaRPr lang="en-US"/>
          </a:p>
        </c:txPr>
        <c:crossAx val="191108992"/>
        <c:crosses val="autoZero"/>
        <c:auto val="1"/>
        <c:lblAlgn val="ctr"/>
        <c:lblOffset val="100"/>
        <c:noMultiLvlLbl val="0"/>
      </c:catAx>
      <c:valAx>
        <c:axId val="191108992"/>
        <c:scaling>
          <c:orientation val="minMax"/>
        </c:scaling>
        <c:delete val="0"/>
        <c:axPos val="l"/>
        <c:majorGridlines/>
        <c:numFmt formatCode="General" sourceLinked="1"/>
        <c:majorTickMark val="out"/>
        <c:minorTickMark val="none"/>
        <c:tickLblPos val="nextTo"/>
        <c:crossAx val="191107456"/>
        <c:crosses val="autoZero"/>
        <c:crossBetween val="between"/>
      </c:valAx>
      <c:spPr>
        <a:ln>
          <a:solidFill>
            <a:schemeClr val="tx1"/>
          </a:solidFill>
        </a:ln>
      </c:spPr>
    </c:plotArea>
    <c:plotVisOnly val="1"/>
    <c:dispBlanksAs val="gap"/>
    <c:showDLblsOverMax val="0"/>
  </c:chart>
  <c:txPr>
    <a:bodyPr/>
    <a:lstStyle/>
    <a:p>
      <a:pPr>
        <a:defRPr sz="12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009900"/>
            </a:solidFill>
          </c:spPr>
          <c:invertIfNegative val="0"/>
          <c:dPt>
            <c:idx val="1"/>
            <c:invertIfNegative val="0"/>
            <c:bubble3D val="0"/>
            <c:spPr>
              <a:solidFill>
                <a:srgbClr val="FF9900"/>
              </a:solidFill>
            </c:spPr>
            <c:extLst>
              <c:ext xmlns:c16="http://schemas.microsoft.com/office/drawing/2014/chart" uri="{C3380CC4-5D6E-409C-BE32-E72D297353CC}">
                <c16:uniqueId val="{00000001-C591-1A47-9122-C3C74C5298F2}"/>
              </c:ext>
            </c:extLst>
          </c:dPt>
          <c:dLbls>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Sheet1!$B$22:$B$23</c:f>
              <c:strCache>
                <c:ptCount val="2"/>
                <c:pt idx="0">
                  <c:v>Standard plate</c:v>
                </c:pt>
                <c:pt idx="1">
                  <c:v>Locking plate</c:v>
                </c:pt>
              </c:strCache>
            </c:strRef>
          </c:cat>
          <c:val>
            <c:numRef>
              <c:f>Sheet1!$C$22:$C$23</c:f>
              <c:numCache>
                <c:formatCode>General</c:formatCode>
                <c:ptCount val="2"/>
                <c:pt idx="0">
                  <c:v>36</c:v>
                </c:pt>
                <c:pt idx="1">
                  <c:v>2</c:v>
                </c:pt>
              </c:numCache>
            </c:numRef>
          </c:val>
          <c:extLst>
            <c:ext xmlns:c16="http://schemas.microsoft.com/office/drawing/2014/chart" uri="{C3380CC4-5D6E-409C-BE32-E72D297353CC}">
              <c16:uniqueId val="{00000002-C591-1A47-9122-C3C74C5298F2}"/>
            </c:ext>
          </c:extLst>
        </c:ser>
        <c:dLbls>
          <c:showLegendKey val="0"/>
          <c:showVal val="0"/>
          <c:showCatName val="0"/>
          <c:showSerName val="0"/>
          <c:showPercent val="0"/>
          <c:showBubbleSize val="0"/>
        </c:dLbls>
        <c:gapWidth val="150"/>
        <c:axId val="192823296"/>
        <c:axId val="192824832"/>
      </c:barChart>
      <c:catAx>
        <c:axId val="192823296"/>
        <c:scaling>
          <c:orientation val="minMax"/>
        </c:scaling>
        <c:delete val="0"/>
        <c:axPos val="b"/>
        <c:numFmt formatCode="General" sourceLinked="0"/>
        <c:majorTickMark val="out"/>
        <c:minorTickMark val="none"/>
        <c:tickLblPos val="nextTo"/>
        <c:txPr>
          <a:bodyPr/>
          <a:lstStyle/>
          <a:p>
            <a:pPr>
              <a:defRPr sz="1200" b="1"/>
            </a:pPr>
            <a:endParaRPr lang="en-US"/>
          </a:p>
        </c:txPr>
        <c:crossAx val="192824832"/>
        <c:crosses val="autoZero"/>
        <c:auto val="1"/>
        <c:lblAlgn val="ctr"/>
        <c:lblOffset val="100"/>
        <c:noMultiLvlLbl val="0"/>
      </c:catAx>
      <c:valAx>
        <c:axId val="192824832"/>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2823296"/>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invertIfNegative val="0"/>
          <c:dPt>
            <c:idx val="0"/>
            <c:invertIfNegative val="0"/>
            <c:bubble3D val="0"/>
            <c:spPr>
              <a:solidFill>
                <a:srgbClr val="CC66FF"/>
              </a:solidFill>
            </c:spPr>
            <c:extLst>
              <c:ext xmlns:c16="http://schemas.microsoft.com/office/drawing/2014/chart" uri="{C3380CC4-5D6E-409C-BE32-E72D297353CC}">
                <c16:uniqueId val="{00000001-49C4-2A47-BA00-CDA4D6A211CB}"/>
              </c:ext>
            </c:extLst>
          </c:dPt>
          <c:dPt>
            <c:idx val="1"/>
            <c:invertIfNegative val="0"/>
            <c:bubble3D val="0"/>
            <c:spPr>
              <a:solidFill>
                <a:srgbClr val="00B050"/>
              </a:solidFill>
            </c:spPr>
            <c:extLst>
              <c:ext xmlns:c16="http://schemas.microsoft.com/office/drawing/2014/chart" uri="{C3380CC4-5D6E-409C-BE32-E72D297353CC}">
                <c16:uniqueId val="{00000003-49C4-2A47-BA00-CDA4D6A211CB}"/>
              </c:ext>
            </c:extLst>
          </c:dPt>
          <c:dPt>
            <c:idx val="2"/>
            <c:invertIfNegative val="0"/>
            <c:bubble3D val="0"/>
            <c:spPr>
              <a:solidFill>
                <a:srgbClr val="FFFF66"/>
              </a:solidFill>
            </c:spPr>
            <c:extLst>
              <c:ext xmlns:c16="http://schemas.microsoft.com/office/drawing/2014/chart" uri="{C3380CC4-5D6E-409C-BE32-E72D297353CC}">
                <c16:uniqueId val="{00000005-49C4-2A47-BA00-CDA4D6A211CB}"/>
              </c:ext>
            </c:extLst>
          </c:dPt>
          <c:dLbls>
            <c:dLbl>
              <c:idx val="0"/>
              <c:layout>
                <c:manualLayout>
                  <c:x val="0"/>
                  <c:y val="-0.129909040573724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9C4-2A47-BA00-CDA4D6A211CB}"/>
                </c:ext>
              </c:extLst>
            </c:dLbl>
            <c:dLbl>
              <c:idx val="1"/>
              <c:layout>
                <c:manualLayout>
                  <c:x val="3.0287290451299705E-3"/>
                  <c:y val="-0.381345893297063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C4-2A47-BA00-CDA4D6A211CB}"/>
                </c:ext>
              </c:extLst>
            </c:dLbl>
            <c:dLbl>
              <c:idx val="2"/>
              <c:layout>
                <c:manualLayout>
                  <c:x val="1.1105211543791827E-16"/>
                  <c:y val="-0.385536507509118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9C4-2A47-BA00-CDA4D6A211CB}"/>
                </c:ext>
              </c:extLst>
            </c:dLbl>
            <c:spPr>
              <a:noFill/>
              <a:ln>
                <a:noFill/>
              </a:ln>
              <a:effectLst/>
            </c:spPr>
            <c:txPr>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Sheet1!$B$33:$B$35</c:f>
              <c:strCache>
                <c:ptCount val="3"/>
                <c:pt idx="0">
                  <c:v>Full weight bearing</c:v>
                </c:pt>
                <c:pt idx="1">
                  <c:v>Partial weight bearing</c:v>
                </c:pt>
                <c:pt idx="2">
                  <c:v>Non-weight bearing  </c:v>
                </c:pt>
              </c:strCache>
            </c:strRef>
          </c:cat>
          <c:val>
            <c:numRef>
              <c:f>Sheet1!$C$33:$C$35</c:f>
              <c:numCache>
                <c:formatCode>General</c:formatCode>
                <c:ptCount val="3"/>
                <c:pt idx="0">
                  <c:v>4</c:v>
                </c:pt>
                <c:pt idx="1">
                  <c:v>16</c:v>
                </c:pt>
                <c:pt idx="2">
                  <c:v>15</c:v>
                </c:pt>
              </c:numCache>
            </c:numRef>
          </c:val>
          <c:extLst>
            <c:ext xmlns:c16="http://schemas.microsoft.com/office/drawing/2014/chart" uri="{C3380CC4-5D6E-409C-BE32-E72D297353CC}">
              <c16:uniqueId val="{00000006-49C4-2A47-BA00-CDA4D6A211CB}"/>
            </c:ext>
          </c:extLst>
        </c:ser>
        <c:dLbls>
          <c:showLegendKey val="0"/>
          <c:showVal val="0"/>
          <c:showCatName val="0"/>
          <c:showSerName val="0"/>
          <c:showPercent val="0"/>
          <c:showBubbleSize val="0"/>
        </c:dLbls>
        <c:gapWidth val="150"/>
        <c:overlap val="100"/>
        <c:axId val="192866176"/>
        <c:axId val="192867712"/>
      </c:barChart>
      <c:catAx>
        <c:axId val="192866176"/>
        <c:scaling>
          <c:orientation val="minMax"/>
        </c:scaling>
        <c:delete val="0"/>
        <c:axPos val="b"/>
        <c:numFmt formatCode="General" sourceLinked="0"/>
        <c:majorTickMark val="out"/>
        <c:minorTickMark val="none"/>
        <c:tickLblPos val="nextTo"/>
        <c:crossAx val="192867712"/>
        <c:crosses val="autoZero"/>
        <c:auto val="1"/>
        <c:lblAlgn val="ctr"/>
        <c:lblOffset val="100"/>
        <c:noMultiLvlLbl val="0"/>
      </c:catAx>
      <c:valAx>
        <c:axId val="192867712"/>
        <c:scaling>
          <c:orientation val="minMax"/>
        </c:scaling>
        <c:delete val="0"/>
        <c:axPos val="l"/>
        <c:majorGridlines/>
        <c:numFmt formatCode="General" sourceLinked="1"/>
        <c:majorTickMark val="out"/>
        <c:minorTickMark val="none"/>
        <c:tickLblPos val="nextTo"/>
        <c:txPr>
          <a:bodyPr/>
          <a:lstStyle/>
          <a:p>
            <a:pPr>
              <a:defRPr b="0"/>
            </a:pPr>
            <a:endParaRPr lang="en-US"/>
          </a:p>
        </c:txPr>
        <c:crossAx val="192866176"/>
        <c:crosses val="autoZero"/>
        <c:crossBetween val="between"/>
      </c:valAx>
      <c:spPr>
        <a:ln>
          <a:solidFill>
            <a:schemeClr val="tx1"/>
          </a:solidFill>
        </a:ln>
      </c:spPr>
    </c:plotArea>
    <c:plotVisOnly val="1"/>
    <c:dispBlanksAs val="gap"/>
    <c:showDLblsOverMax val="0"/>
  </c:chart>
  <c:spPr>
    <a:ln>
      <a:noFill/>
    </a:ln>
  </c:spPr>
  <c:txPr>
    <a:bodyPr/>
    <a:lstStyle/>
    <a:p>
      <a:pPr>
        <a:defRPr sz="1200" b="1"/>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FF5050"/>
            </a:solidFill>
          </c:spPr>
          <c:invertIfNegative val="0"/>
          <c:dPt>
            <c:idx val="1"/>
            <c:invertIfNegative val="0"/>
            <c:bubble3D val="0"/>
            <c:spPr>
              <a:solidFill>
                <a:srgbClr val="3399FF"/>
              </a:solidFill>
            </c:spPr>
            <c:extLst>
              <c:ext xmlns:c16="http://schemas.microsoft.com/office/drawing/2014/chart" uri="{C3380CC4-5D6E-409C-BE32-E72D297353CC}">
                <c16:uniqueId val="{00000001-5852-F741-BED0-0AF97FC03B37}"/>
              </c:ext>
            </c:extLst>
          </c:dPt>
          <c:dPt>
            <c:idx val="2"/>
            <c:invertIfNegative val="0"/>
            <c:bubble3D val="0"/>
            <c:spPr>
              <a:solidFill>
                <a:srgbClr val="FFC000"/>
              </a:solidFill>
            </c:spPr>
            <c:extLst>
              <c:ext xmlns:c16="http://schemas.microsoft.com/office/drawing/2014/chart" uri="{C3380CC4-5D6E-409C-BE32-E72D297353CC}">
                <c16:uniqueId val="{00000003-5852-F741-BED0-0AF97FC03B37}"/>
              </c:ext>
            </c:extLst>
          </c:dPt>
          <c:dLbls>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Sheet1!$B$39:$B$41</c:f>
              <c:strCache>
                <c:ptCount val="3"/>
                <c:pt idx="0">
                  <c:v>a. 0-4 weeks</c:v>
                </c:pt>
                <c:pt idx="1">
                  <c:v>b. 4-8 weeks</c:v>
                </c:pt>
                <c:pt idx="2">
                  <c:v>c. 8-12 weeks</c:v>
                </c:pt>
              </c:strCache>
            </c:strRef>
          </c:cat>
          <c:val>
            <c:numRef>
              <c:f>Sheet1!$C$39:$C$41</c:f>
              <c:numCache>
                <c:formatCode>General</c:formatCode>
                <c:ptCount val="3"/>
                <c:pt idx="0">
                  <c:v>4</c:v>
                </c:pt>
                <c:pt idx="1">
                  <c:v>11</c:v>
                </c:pt>
                <c:pt idx="2">
                  <c:v>22</c:v>
                </c:pt>
              </c:numCache>
            </c:numRef>
          </c:val>
          <c:extLst>
            <c:ext xmlns:c16="http://schemas.microsoft.com/office/drawing/2014/chart" uri="{C3380CC4-5D6E-409C-BE32-E72D297353CC}">
              <c16:uniqueId val="{00000004-5852-F741-BED0-0AF97FC03B37}"/>
            </c:ext>
          </c:extLst>
        </c:ser>
        <c:dLbls>
          <c:showLegendKey val="0"/>
          <c:showVal val="0"/>
          <c:showCatName val="0"/>
          <c:showSerName val="0"/>
          <c:showPercent val="0"/>
          <c:showBubbleSize val="0"/>
        </c:dLbls>
        <c:gapWidth val="150"/>
        <c:axId val="192586112"/>
        <c:axId val="192587648"/>
      </c:barChart>
      <c:catAx>
        <c:axId val="192586112"/>
        <c:scaling>
          <c:orientation val="minMax"/>
        </c:scaling>
        <c:delete val="0"/>
        <c:axPos val="b"/>
        <c:numFmt formatCode="General" sourceLinked="0"/>
        <c:majorTickMark val="out"/>
        <c:minorTickMark val="none"/>
        <c:tickLblPos val="nextTo"/>
        <c:txPr>
          <a:bodyPr/>
          <a:lstStyle/>
          <a:p>
            <a:pPr>
              <a:defRPr sz="1200" b="1"/>
            </a:pPr>
            <a:endParaRPr lang="en-US"/>
          </a:p>
        </c:txPr>
        <c:crossAx val="192587648"/>
        <c:crosses val="autoZero"/>
        <c:auto val="1"/>
        <c:lblAlgn val="ctr"/>
        <c:lblOffset val="100"/>
        <c:noMultiLvlLbl val="0"/>
      </c:catAx>
      <c:valAx>
        <c:axId val="192587648"/>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2586112"/>
        <c:crosses val="autoZero"/>
        <c:crossBetween val="between"/>
      </c:valAx>
      <c:spPr>
        <a:ln>
          <a:solidFill>
            <a:sysClr val="windowText" lastClr="000000"/>
          </a:solidFill>
        </a:ln>
      </c:spPr>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9C41880-2C66-420F-A743-17351EFB3BB0}" type="datetimeFigureOut">
              <a:rPr lang="en-GB" smtClean="0"/>
              <a:t>19/03/2018</a:t>
            </a:fld>
            <a:endParaRPr lang="en-GB"/>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F61B324-B9E3-45BA-9CF9-A110335D01BF}" type="slidenum">
              <a:rPr lang="en-GB" smtClean="0"/>
              <a:t>‹#›</a:t>
            </a:fld>
            <a:endParaRPr lang="en-GB"/>
          </a:p>
        </p:txBody>
      </p:sp>
    </p:spTree>
    <p:extLst>
      <p:ext uri="{BB962C8B-B14F-4D97-AF65-F5344CB8AC3E}">
        <p14:creationId xmlns:p14="http://schemas.microsoft.com/office/powerpoint/2010/main" val="118551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Longstanding</a:t>
            </a:r>
            <a:r>
              <a:rPr lang="en-GB" baseline="0" dirty="0"/>
              <a:t> controversy surrounding the management of APC II pelvic injuries</a:t>
            </a:r>
          </a:p>
          <a:p>
            <a:endParaRPr lang="en-GB" baseline="0" dirty="0"/>
          </a:p>
          <a:p>
            <a:r>
              <a:rPr lang="en-GB" baseline="0" dirty="0"/>
              <a:t>Anterior plate failure is a recognised complication (? rate) – we do not yet know which construct has the lowest failure rate.</a:t>
            </a:r>
            <a:endParaRPr lang="en-GB" dirty="0"/>
          </a:p>
          <a:p>
            <a:pPr marL="457200" lvl="1" indent="0">
              <a:buNone/>
            </a:pPr>
            <a:r>
              <a:rPr lang="en-GB" dirty="0"/>
              <a:t>One or two anterior plates</a:t>
            </a:r>
            <a:r>
              <a:rPr lang="en-GB" baseline="0" dirty="0"/>
              <a:t> and p</a:t>
            </a:r>
            <a:r>
              <a:rPr lang="en-GB" dirty="0"/>
              <a:t>osterior pelvic ring stabilisation</a:t>
            </a:r>
          </a:p>
          <a:p>
            <a:endParaRPr lang="en-GB" dirty="0"/>
          </a:p>
          <a:p>
            <a:r>
              <a:rPr lang="en-GB" dirty="0"/>
              <a:t>? Complications</a:t>
            </a:r>
            <a:r>
              <a:rPr lang="en-GB" baseline="0" dirty="0"/>
              <a:t> from SIJ screws</a:t>
            </a:r>
            <a:endParaRPr lang="en-GB" dirty="0"/>
          </a:p>
          <a:p>
            <a:endParaRPr lang="en-GB" dirty="0"/>
          </a:p>
          <a:p>
            <a:r>
              <a:rPr lang="en-GB" dirty="0"/>
              <a:t>Spectrum of pelvic</a:t>
            </a:r>
            <a:r>
              <a:rPr lang="en-GB" baseline="0" dirty="0"/>
              <a:t> injuries:</a:t>
            </a:r>
          </a:p>
          <a:p>
            <a:endParaRPr lang="en-GB" baseline="0" dirty="0"/>
          </a:p>
          <a:p>
            <a:r>
              <a:rPr lang="en-GB" baseline="0" dirty="0"/>
              <a:t>Mechanism (YB): APC II = </a:t>
            </a:r>
            <a:r>
              <a:rPr lang="en-GB" dirty="0">
                <a:effectLst/>
              </a:rPr>
              <a:t>Symphysis widening &gt; 2.5 cm. Anterior SI joint diastasis. Posterior SI ligaments intact. Disruption of sacrospinous and </a:t>
            </a:r>
            <a:r>
              <a:rPr lang="en-GB" dirty="0" err="1">
                <a:effectLst/>
              </a:rPr>
              <a:t>sacrotuberous</a:t>
            </a:r>
            <a:r>
              <a:rPr lang="en-GB" dirty="0">
                <a:effectLst/>
              </a:rPr>
              <a:t> ligaments.</a:t>
            </a:r>
            <a:endParaRPr lang="en-GB" baseline="0" dirty="0"/>
          </a:p>
          <a:p>
            <a:endParaRPr lang="en-GB" baseline="0" dirty="0"/>
          </a:p>
          <a:p>
            <a:r>
              <a:rPr lang="en-GB" baseline="0" dirty="0"/>
              <a:t>Stability (Tile):</a:t>
            </a:r>
          </a:p>
          <a:p>
            <a:r>
              <a:rPr lang="en-GB" baseline="0" dirty="0"/>
              <a:t>A – stable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rotationally unstable, vertically stable B1: open book injury (external rotation)</a:t>
            </a:r>
          </a:p>
          <a:p>
            <a:r>
              <a:rPr lang="en-GB" baseline="0" dirty="0"/>
              <a:t>C – rotationally and vertically unstable</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AP</a:t>
            </a:r>
            <a:r>
              <a:rPr lang="en-GB" baseline="0" dirty="0"/>
              <a:t> compression rotationally unstable, vertically stable</a:t>
            </a:r>
          </a:p>
          <a:p>
            <a:endParaRPr lang="en-GB" dirty="0"/>
          </a:p>
          <a:p>
            <a:r>
              <a:rPr lang="en-GB" dirty="0"/>
              <a:t>Pelvic ligaments:</a:t>
            </a:r>
          </a:p>
          <a:p>
            <a:r>
              <a:rPr lang="en-GB" dirty="0"/>
              <a:t>Pubis</a:t>
            </a:r>
            <a:r>
              <a:rPr lang="en-GB" baseline="0" dirty="0"/>
              <a:t> to pubis = </a:t>
            </a:r>
            <a:r>
              <a:rPr lang="en-GB" baseline="0" dirty="0" err="1"/>
              <a:t>symphasis</a:t>
            </a:r>
            <a:r>
              <a:rPr lang="en-GB" baseline="0" dirty="0"/>
              <a:t> pubis</a:t>
            </a:r>
          </a:p>
          <a:p>
            <a:r>
              <a:rPr lang="en-GB" baseline="0" dirty="0"/>
              <a:t>Sacrum to ilium:</a:t>
            </a:r>
          </a:p>
          <a:p>
            <a:r>
              <a:rPr lang="en-GB" baseline="0" dirty="0" err="1"/>
              <a:t>Sacrotuberous</a:t>
            </a:r>
            <a:r>
              <a:rPr lang="en-GB" baseline="0" dirty="0"/>
              <a:t> and sacrospinous</a:t>
            </a:r>
          </a:p>
          <a:p>
            <a:r>
              <a:rPr lang="en-GB" baseline="0" dirty="0"/>
              <a:t>Anterior </a:t>
            </a:r>
            <a:r>
              <a:rPr lang="en-GB" baseline="0" dirty="0" err="1"/>
              <a:t>sacro</a:t>
            </a:r>
            <a:r>
              <a:rPr lang="en-GB" baseline="0" dirty="0"/>
              <a:t>-iliac, interosseous sacroiliac and posterior sacroiliac</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Incidence: 37 / 100,000 US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“Classification of pelvic fractures has been considered the keystone of deciding management” Burgess 1990</a:t>
            </a:r>
          </a:p>
          <a:p>
            <a:r>
              <a:rPr lang="en-GB" dirty="0"/>
              <a:t>Longstanding</a:t>
            </a:r>
            <a:r>
              <a:rPr lang="en-GB" baseline="0" dirty="0"/>
              <a:t> controversy surrounding the management of APC II pelvic injuries</a:t>
            </a:r>
          </a:p>
          <a:p>
            <a:endParaRPr lang="en-GB" baseline="0" dirty="0"/>
          </a:p>
          <a:p>
            <a:r>
              <a:rPr lang="en-GB" baseline="0" dirty="0"/>
              <a:t>Anterior plate failure is a recognised complication – we do not yet know which construct has the lowest failure rate.</a:t>
            </a:r>
            <a:endParaRPr lang="en-GB" dirty="0"/>
          </a:p>
          <a:p>
            <a:pPr marL="457200" lvl="1" indent="0">
              <a:buNone/>
            </a:pPr>
            <a:r>
              <a:rPr lang="en-GB" dirty="0"/>
              <a:t>One or two anterior plates</a:t>
            </a:r>
            <a:r>
              <a:rPr lang="en-GB" baseline="0" dirty="0"/>
              <a:t> and p</a:t>
            </a:r>
            <a:r>
              <a:rPr lang="en-GB" dirty="0"/>
              <a:t>osterior pelvic ring stabilisation</a:t>
            </a:r>
          </a:p>
        </p:txBody>
      </p:sp>
      <p:sp>
        <p:nvSpPr>
          <p:cNvPr id="4" name="Slide Number Placeholder 3"/>
          <p:cNvSpPr>
            <a:spLocks noGrp="1"/>
          </p:cNvSpPr>
          <p:nvPr>
            <p:ph type="sldNum" sz="quarter" idx="10"/>
          </p:nvPr>
        </p:nvSpPr>
        <p:spPr/>
        <p:txBody>
          <a:bodyPr/>
          <a:lstStyle/>
          <a:p>
            <a:fld id="{FF61B324-B9E3-45BA-9CF9-A110335D01BF}" type="slidenum">
              <a:rPr lang="en-GB" smtClean="0"/>
              <a:t>2</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Survey monkey</a:t>
            </a:r>
            <a:r>
              <a:rPr lang="en-GB" baseline="0" dirty="0"/>
              <a:t> sent to 65 Pelvic and acetabular surgeons</a:t>
            </a:r>
          </a:p>
          <a:p>
            <a:endParaRPr lang="en-GB" baseline="0" dirty="0"/>
          </a:p>
          <a:p>
            <a:r>
              <a:rPr lang="en-GB" baseline="0" dirty="0"/>
              <a:t>7 questions relating to operative fixation of an un complicated case with plain film AP pelvis and diagram showing OTA classification</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3</a:t>
            </a:fld>
            <a:endParaRPr lang="en-GB"/>
          </a:p>
        </p:txBody>
      </p:sp>
    </p:spTree>
    <p:extLst>
      <p:ext uri="{BB962C8B-B14F-4D97-AF65-F5344CB8AC3E}">
        <p14:creationId xmlns:p14="http://schemas.microsoft.com/office/powerpoint/2010/main" val="1820738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38/64 (60%)</a:t>
            </a:r>
          </a:p>
        </p:txBody>
      </p:sp>
      <p:sp>
        <p:nvSpPr>
          <p:cNvPr id="4" name="Slide Number Placeholder 3"/>
          <p:cNvSpPr>
            <a:spLocks noGrp="1"/>
          </p:cNvSpPr>
          <p:nvPr>
            <p:ph type="sldNum" sz="quarter" idx="10"/>
          </p:nvPr>
        </p:nvSpPr>
        <p:spPr/>
        <p:txBody>
          <a:bodyPr/>
          <a:lstStyle/>
          <a:p>
            <a:fld id="{FF61B324-B9E3-45BA-9CF9-A110335D01BF}" type="slidenum">
              <a:rPr lang="en-GB" smtClean="0"/>
              <a:t>4</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40/64 (62.5%)</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5</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40/64 (62.5%)</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6</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40/64 (62.5%)</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7</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40/64 (62.5%)</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8</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40/64 (62.5%)</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9</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40/64 (62.5%)</a:t>
            </a:r>
          </a:p>
        </p:txBody>
      </p:sp>
      <p:sp>
        <p:nvSpPr>
          <p:cNvPr id="4" name="Slide Number Placeholder 3"/>
          <p:cNvSpPr>
            <a:spLocks noGrp="1"/>
          </p:cNvSpPr>
          <p:nvPr>
            <p:ph type="sldNum" sz="quarter" idx="10"/>
          </p:nvPr>
        </p:nvSpPr>
        <p:spPr/>
        <p:txBody>
          <a:bodyPr/>
          <a:lstStyle/>
          <a:p>
            <a:fld id="{FF61B324-B9E3-45BA-9CF9-A110335D01BF}" type="slidenum">
              <a:rPr lang="en-GB" smtClean="0"/>
              <a:t>10</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11</a:t>
            </a:fld>
            <a:endParaRPr lang="en-GB"/>
          </a:p>
        </p:txBody>
      </p:sp>
    </p:spTree>
    <p:extLst>
      <p:ext uri="{BB962C8B-B14F-4D97-AF65-F5344CB8AC3E}">
        <p14:creationId xmlns:p14="http://schemas.microsoft.com/office/powerpoint/2010/main" val="1096069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Concern with locking plates is</a:t>
            </a:r>
            <a:r>
              <a:rPr lang="en-GB" baseline="0" dirty="0"/>
              <a:t> when if they fail do so with a fixed windscreen wiper action – destroying pubic bone. </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16</a:t>
            </a:fld>
            <a:endParaRPr lang="en-GB"/>
          </a:p>
        </p:txBody>
      </p:sp>
    </p:spTree>
    <p:extLst>
      <p:ext uri="{BB962C8B-B14F-4D97-AF65-F5344CB8AC3E}">
        <p14:creationId xmlns:p14="http://schemas.microsoft.com/office/powerpoint/2010/main" val="4022251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Of the four that allow patients to weight bear immediately post operatively their preferred fixation methods are as follows: two surgeons use orthogonal double standard plates with no SIJ screws, one; single locking plate used in locking mode with a SIJ screw and the other; single standard plate and SIJ screw.</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four respondents that allow full weight bearing immediately post operatively account for the four surgeons allowing full weight bearing within 0-4 weeks post operatively (Graph 6.). Eleven allow full weight bearing after 4-8 weeks and Twenty-two delay full weight bearing until 8-12 weeks post operatively.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F61B324-B9E3-45BA-9CF9-A110335D01BF}" type="slidenum">
              <a:rPr lang="en-GB" smtClean="0"/>
              <a:t>17</a:t>
            </a:fld>
            <a:endParaRPr lang="en-GB"/>
          </a:p>
        </p:txBody>
      </p:sp>
    </p:spTree>
    <p:extLst>
      <p:ext uri="{BB962C8B-B14F-4D97-AF65-F5344CB8AC3E}">
        <p14:creationId xmlns:p14="http://schemas.microsoft.com/office/powerpoint/2010/main" val="83133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Quote rates of plate failure: 12-31%</a:t>
            </a:r>
            <a:r>
              <a:rPr lang="en-GB" baseline="0" dirty="0"/>
              <a:t> 63% in largest case series (however only 2% required revision as late failures asymptomatic)</a:t>
            </a:r>
            <a:endParaRPr lang="en-GB" dirty="0"/>
          </a:p>
          <a:p>
            <a:r>
              <a:rPr lang="en-GB" dirty="0"/>
              <a:t>Complications</a:t>
            </a:r>
            <a:r>
              <a:rPr lang="en-GB" baseline="0" dirty="0"/>
              <a:t> from anterior plating</a:t>
            </a:r>
          </a:p>
          <a:p>
            <a:r>
              <a:rPr lang="en-GB" baseline="0" dirty="0"/>
              <a:t>Complications from SIJ screws</a:t>
            </a:r>
          </a:p>
          <a:p>
            <a:r>
              <a:rPr lang="en-GB" baseline="0" dirty="0"/>
              <a:t>Benefits from SIJ screws</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20</a:t>
            </a:fld>
            <a:endParaRPr lang="en-GB"/>
          </a:p>
        </p:txBody>
      </p:sp>
    </p:spTree>
    <p:extLst>
      <p:ext uri="{BB962C8B-B14F-4D97-AF65-F5344CB8AC3E}">
        <p14:creationId xmlns:p14="http://schemas.microsoft.com/office/powerpoint/2010/main" val="3847409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Quote rates of plate failure: 12-31%</a:t>
            </a:r>
            <a:r>
              <a:rPr lang="en-GB" baseline="0" dirty="0"/>
              <a:t> 63% in largest case series (however only 2% required revision as late failures asymptomatic)</a:t>
            </a:r>
            <a:endParaRPr lang="en-GB" dirty="0"/>
          </a:p>
          <a:p>
            <a:r>
              <a:rPr lang="en-GB" baseline="0" dirty="0"/>
              <a:t>Complications from SIJ screws</a:t>
            </a:r>
          </a:p>
          <a:p>
            <a:r>
              <a:rPr lang="en-GB" baseline="0" dirty="0"/>
              <a:t>Benefits from SIJ screws</a:t>
            </a:r>
          </a:p>
          <a:p>
            <a:endParaRPr lang="en-GB" baseline="0" dirty="0"/>
          </a:p>
          <a:p>
            <a:r>
              <a:rPr lang="en-GB" dirty="0"/>
              <a:t>http://www.ncbi.nlm.nih.gov/pmc/articles/PMC3392398/</a:t>
            </a:r>
          </a:p>
        </p:txBody>
      </p:sp>
      <p:sp>
        <p:nvSpPr>
          <p:cNvPr id="4" name="Slide Number Placeholder 3"/>
          <p:cNvSpPr>
            <a:spLocks noGrp="1"/>
          </p:cNvSpPr>
          <p:nvPr>
            <p:ph type="sldNum" sz="quarter" idx="10"/>
          </p:nvPr>
        </p:nvSpPr>
        <p:spPr/>
        <p:txBody>
          <a:bodyPr/>
          <a:lstStyle/>
          <a:p>
            <a:fld id="{FF61B324-B9E3-45BA-9CF9-A110335D01BF}" type="slidenum">
              <a:rPr lang="en-GB" smtClean="0"/>
              <a:t>21</a:t>
            </a:fld>
            <a:endParaRPr lang="en-GB"/>
          </a:p>
        </p:txBody>
      </p:sp>
    </p:spTree>
    <p:extLst>
      <p:ext uri="{BB962C8B-B14F-4D97-AF65-F5344CB8AC3E}">
        <p14:creationId xmlns:p14="http://schemas.microsoft.com/office/powerpoint/2010/main" val="3847409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22</a:t>
            </a:fld>
            <a:endParaRPr lang="en-GB"/>
          </a:p>
        </p:txBody>
      </p:sp>
    </p:spTree>
    <p:extLst>
      <p:ext uri="{BB962C8B-B14F-4D97-AF65-F5344CB8AC3E}">
        <p14:creationId xmlns:p14="http://schemas.microsoft.com/office/powerpoint/2010/main" val="3847409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1"/>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19/03/2018</a:t>
            </a:fld>
            <a:endParaRPr lang="en-GB"/>
          </a:p>
        </p:txBody>
      </p:sp>
      <p:sp>
        <p:nvSpPr>
          <p:cNvPr id="5" name="Footer Placehold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12.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2.jpe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2.jpe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2.jpe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0" y="163992"/>
            <a:ext cx="1756585" cy="37158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5918406" y="123825"/>
            <a:ext cx="3782805" cy="464004"/>
          </a:xfrm>
          <a:prstGeom prst="rect">
            <a:avLst/>
          </a:prstGeom>
          <a:noFill/>
        </p:spPr>
      </p:pic>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3413" t="42894" r="43146" b="36700"/>
          <a:stretch/>
        </p:blipFill>
        <p:spPr bwMode="auto">
          <a:xfrm>
            <a:off x="348343" y="5021943"/>
            <a:ext cx="1869072" cy="1595403"/>
          </a:xfrm>
          <a:prstGeom prst="rect">
            <a:avLst/>
          </a:prstGeom>
          <a:noFill/>
          <a:ln>
            <a:noFill/>
          </a:ln>
          <a:effectLst>
            <a:glow>
              <a:schemeClr val="accent1"/>
            </a:glow>
            <a:outerShdw blurRad="50800" dist="50800" dir="54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le 1"/>
          <p:cNvSpPr txBox="1">
            <a:spLocks/>
          </p:cNvSpPr>
          <p:nvPr/>
        </p:nvSpPr>
        <p:spPr>
          <a:xfrm>
            <a:off x="2287386" y="5185954"/>
            <a:ext cx="5818910" cy="1280161"/>
          </a:xfrm>
          <a:prstGeom prst="rect">
            <a:avLst/>
          </a:prstGeom>
          <a:solidFill>
            <a:srgbClr val="CDDEF3"/>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800" dirty="0"/>
              <a:t>James Gill		ST3, West Suffolk Hospital</a:t>
            </a:r>
          </a:p>
          <a:p>
            <a:pPr algn="l"/>
            <a:r>
              <a:rPr lang="en-GB" sz="1800" dirty="0"/>
              <a:t>Colin Murphy 		Pelvic and Acetabular Fellow</a:t>
            </a:r>
          </a:p>
          <a:p>
            <a:pPr algn="l"/>
            <a:r>
              <a:rPr lang="en-GB" sz="1800" dirty="0"/>
              <a:t>Benjamin </a:t>
            </a:r>
            <a:r>
              <a:rPr lang="en-GB" sz="1800" dirty="0" err="1"/>
              <a:t>Quansah</a:t>
            </a:r>
            <a:r>
              <a:rPr lang="en-GB" sz="1800" dirty="0"/>
              <a:t>		ST5, Ipswich</a:t>
            </a:r>
          </a:p>
          <a:p>
            <a:pPr algn="l"/>
            <a:r>
              <a:rPr lang="en-GB" sz="1800" dirty="0"/>
              <a:t>Andrew </a:t>
            </a:r>
            <a:r>
              <a:rPr lang="en-GB" sz="1800" dirty="0" err="1"/>
              <a:t>Carrothers</a:t>
            </a:r>
            <a:r>
              <a:rPr lang="en-GB" sz="1800" dirty="0"/>
              <a:t> 		Consultant, CUH</a:t>
            </a:r>
            <a:endParaRPr lang="en-GB" sz="1800" dirty="0">
              <a:cs typeface="Arial" panose="020B0604020202020204" pitchFamily="34" charset="0"/>
            </a:endParaRPr>
          </a:p>
        </p:txBody>
      </p:sp>
      <p:sp>
        <p:nvSpPr>
          <p:cNvPr id="13" name="Title 1"/>
          <p:cNvSpPr txBox="1">
            <a:spLocks/>
          </p:cNvSpPr>
          <p:nvPr/>
        </p:nvSpPr>
        <p:spPr>
          <a:xfrm>
            <a:off x="280894" y="2322044"/>
            <a:ext cx="9337322" cy="2004213"/>
          </a:xfrm>
          <a:prstGeom prst="rect">
            <a:avLst/>
          </a:prstGeom>
          <a:solidFill>
            <a:schemeClr val="tx2">
              <a:lumMod val="60000"/>
              <a:lumOff val="40000"/>
            </a:schemeClr>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solidFill>
                  <a:schemeClr val="bg1"/>
                </a:solidFill>
                <a:latin typeface="+mn-lt"/>
              </a:rPr>
              <a:t>Fixation of APC II / Tile B1 pelvis injuries: </a:t>
            </a:r>
            <a:br>
              <a:rPr lang="en-GB" sz="3200" dirty="0">
                <a:solidFill>
                  <a:schemeClr val="bg1"/>
                </a:solidFill>
                <a:latin typeface="+mn-lt"/>
              </a:rPr>
            </a:br>
            <a:r>
              <a:rPr lang="en-GB" sz="3200" dirty="0">
                <a:solidFill>
                  <a:schemeClr val="bg1"/>
                </a:solidFill>
                <a:latin typeface="+mn-lt"/>
              </a:rPr>
              <a:t>Survey results from 38 Pelvic and Acetabular surgeons in the United Kingdom and Republic of Ireland </a:t>
            </a:r>
            <a:endParaRPr lang="en-GB" sz="1200" dirty="0">
              <a:solidFill>
                <a:schemeClr val="bg1"/>
              </a:solidFill>
              <a:cs typeface="Arial" panose="020B0604020202020204" pitchFamily="34" charset="0"/>
            </a:endParaRPr>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44337" t="55515" r="49255" b="30147"/>
          <a:stretch/>
        </p:blipFill>
        <p:spPr bwMode="auto">
          <a:xfrm>
            <a:off x="8273144" y="5073018"/>
            <a:ext cx="1177066" cy="1480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1"/>
          <p:cNvSpPr>
            <a:spLocks noChangeArrowheads="1"/>
          </p:cNvSpPr>
          <p:nvPr/>
        </p:nvSpPr>
        <p:spPr bwMode="auto">
          <a:xfrm>
            <a:off x="-94343" y="928950"/>
            <a:ext cx="1000034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4000" dirty="0">
                <a:solidFill>
                  <a:srgbClr val="0070C0"/>
                </a:solidFill>
                <a:latin typeface="Arial" pitchFamily="34" charset="0"/>
                <a:cs typeface="Arial" pitchFamily="34" charset="0"/>
              </a:rPr>
              <a:t>Cambridge </a:t>
            </a:r>
            <a:r>
              <a:rPr lang="en-US" altLang="en-US" sz="4000" dirty="0" err="1">
                <a:solidFill>
                  <a:srgbClr val="0070C0"/>
                </a:solidFill>
                <a:latin typeface="Arial" pitchFamily="34" charset="0"/>
                <a:cs typeface="Arial" pitchFamily="34" charset="0"/>
              </a:rPr>
              <a:t>Orthopaedic</a:t>
            </a:r>
            <a:r>
              <a:rPr lang="en-US" altLang="en-US" sz="4000" dirty="0">
                <a:solidFill>
                  <a:srgbClr val="0070C0"/>
                </a:solidFill>
                <a:latin typeface="Arial" pitchFamily="34" charset="0"/>
                <a:cs typeface="Arial" pitchFamily="34" charset="0"/>
              </a:rPr>
              <a:t> Club</a:t>
            </a:r>
            <a:endParaRPr kumimoji="0" lang="en-US" altLang="en-US" sz="4000" b="0" u="none" strike="noStrike" cap="none" normalizeH="0" baseline="0" dirty="0">
              <a:ln>
                <a:noFill/>
              </a:ln>
              <a:solidFill>
                <a:srgbClr val="0070C0"/>
              </a:solidFill>
              <a:effectLst/>
              <a:latin typeface="Arial" pitchFamily="34" charset="0"/>
              <a:cs typeface="Arial" pitchFamily="34" charset="0"/>
            </a:endParaRPr>
          </a:p>
        </p:txBody>
      </p:sp>
      <p:sp>
        <p:nvSpPr>
          <p:cNvPr id="4" name="AutoShape 2" descr="Description: Description: Description: EAOC logo"/>
          <p:cNvSpPr>
            <a:spLocks noChangeAspect="1" noChangeArrowheads="1"/>
          </p:cNvSpPr>
          <p:nvPr/>
        </p:nvSpPr>
        <p:spPr bwMode="auto">
          <a:xfrm>
            <a:off x="0" y="168275"/>
            <a:ext cx="781050" cy="100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9630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Anatomy of Injury</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sp>
        <p:nvSpPr>
          <p:cNvPr id="14" name="TextBox 13"/>
          <p:cNvSpPr txBox="1"/>
          <p:nvPr/>
        </p:nvSpPr>
        <p:spPr>
          <a:xfrm>
            <a:off x="313508" y="1397725"/>
            <a:ext cx="9287691" cy="2308324"/>
          </a:xfrm>
          <a:prstGeom prst="rect">
            <a:avLst/>
          </a:prstGeom>
          <a:solidFill>
            <a:srgbClr val="CDDEF3"/>
          </a:solidFill>
        </p:spPr>
        <p:txBody>
          <a:bodyPr wrap="square" rtlCol="0">
            <a:spAutoFit/>
          </a:bodyPr>
          <a:lstStyle/>
          <a:p>
            <a:pPr marL="285750" indent="-285750">
              <a:buFont typeface="Arial" panose="020B0604020202020204" pitchFamily="34" charset="0"/>
              <a:buChar char="•"/>
            </a:pPr>
            <a:r>
              <a:rPr lang="en-GB" dirty="0"/>
              <a:t>Classification:		Young-Burgess: APC II	AO/OTA 61-B1.1 / Tile B1 Pelvis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5809" t="57510" r="64299" b="21564"/>
          <a:stretch/>
        </p:blipFill>
        <p:spPr bwMode="auto">
          <a:xfrm flipH="1">
            <a:off x="6461755" y="2009753"/>
            <a:ext cx="2524765" cy="1584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6576881" y="3253445"/>
            <a:ext cx="638316" cy="276999"/>
          </a:xfrm>
          <a:prstGeom prst="rect">
            <a:avLst/>
          </a:prstGeom>
          <a:noFill/>
        </p:spPr>
        <p:txBody>
          <a:bodyPr wrap="none" rtlCol="0">
            <a:spAutoFit/>
          </a:bodyPr>
          <a:lstStyle/>
          <a:p>
            <a:r>
              <a:rPr lang="en-GB" sz="1200" b="1" dirty="0">
                <a:latin typeface="Arial" panose="020B0604020202020204" pitchFamily="34" charset="0"/>
                <a:cs typeface="Arial" panose="020B0604020202020204" pitchFamily="34" charset="0"/>
              </a:rPr>
              <a:t>APC II</a:t>
            </a:r>
          </a:p>
        </p:txBody>
      </p:sp>
      <p:grpSp>
        <p:nvGrpSpPr>
          <p:cNvPr id="10" name="Group 9"/>
          <p:cNvGrpSpPr/>
          <p:nvPr/>
        </p:nvGrpSpPr>
        <p:grpSpPr>
          <a:xfrm>
            <a:off x="603794" y="1891937"/>
            <a:ext cx="5461725" cy="1719942"/>
            <a:chOff x="4261395" y="1571897"/>
            <a:chExt cx="5137680" cy="1410788"/>
          </a:xfrm>
        </p:grpSpPr>
        <p:grpSp>
          <p:nvGrpSpPr>
            <p:cNvPr id="8" name="Group 7"/>
            <p:cNvGrpSpPr/>
            <p:nvPr/>
          </p:nvGrpSpPr>
          <p:grpSpPr>
            <a:xfrm>
              <a:off x="4261395" y="1571897"/>
              <a:ext cx="5137680" cy="1410788"/>
              <a:chOff x="2249715" y="2379617"/>
              <a:chExt cx="5137680" cy="1410788"/>
            </a:xfrm>
          </p:grpSpPr>
          <p:pic>
            <p:nvPicPr>
              <p:cNvPr id="10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9117" t="42894" r="29103" b="36700"/>
              <a:stretch/>
            </p:blipFill>
            <p:spPr bwMode="auto">
              <a:xfrm>
                <a:off x="2249715" y="2379617"/>
                <a:ext cx="5137680" cy="1410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0238" t="59385" r="68345" b="36700"/>
              <a:stretch/>
            </p:blipFill>
            <p:spPr bwMode="auto">
              <a:xfrm>
                <a:off x="2249941" y="3507240"/>
                <a:ext cx="174171" cy="270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TextBox 8"/>
            <p:cNvSpPr txBox="1"/>
            <p:nvPr/>
          </p:nvSpPr>
          <p:spPr>
            <a:xfrm>
              <a:off x="4358640" y="2697480"/>
              <a:ext cx="624571" cy="252455"/>
            </a:xfrm>
            <a:prstGeom prst="rect">
              <a:avLst/>
            </a:prstGeom>
            <a:noFill/>
          </p:spPr>
          <p:txBody>
            <a:bodyPr wrap="none" rtlCol="0">
              <a:spAutoFit/>
            </a:bodyPr>
            <a:lstStyle/>
            <a:p>
              <a:r>
                <a:rPr lang="en-GB" sz="1400" b="1" dirty="0">
                  <a:latin typeface="Arial" panose="020B0604020202020204" pitchFamily="34" charset="0"/>
                  <a:cs typeface="Arial" panose="020B0604020202020204" pitchFamily="34" charset="0"/>
                </a:rPr>
                <a:t>APC I</a:t>
              </a:r>
            </a:p>
          </p:txBody>
        </p:sp>
        <p:sp>
          <p:nvSpPr>
            <p:cNvPr id="23" name="TextBox 22"/>
            <p:cNvSpPr txBox="1"/>
            <p:nvPr/>
          </p:nvSpPr>
          <p:spPr>
            <a:xfrm>
              <a:off x="6019800" y="2696528"/>
              <a:ext cx="671316" cy="252455"/>
            </a:xfrm>
            <a:prstGeom prst="rect">
              <a:avLst/>
            </a:prstGeom>
            <a:noFill/>
          </p:spPr>
          <p:txBody>
            <a:bodyPr wrap="none" rtlCol="0">
              <a:spAutoFit/>
            </a:bodyPr>
            <a:lstStyle/>
            <a:p>
              <a:r>
                <a:rPr lang="en-GB" sz="1400" b="1" dirty="0">
                  <a:latin typeface="Arial" panose="020B0604020202020204" pitchFamily="34" charset="0"/>
                  <a:cs typeface="Arial" panose="020B0604020202020204" pitchFamily="34" charset="0"/>
                </a:rPr>
                <a:t>APC II</a:t>
              </a:r>
            </a:p>
          </p:txBody>
        </p:sp>
        <p:sp>
          <p:nvSpPr>
            <p:cNvPr id="25" name="TextBox 24"/>
            <p:cNvSpPr txBox="1"/>
            <p:nvPr/>
          </p:nvSpPr>
          <p:spPr>
            <a:xfrm>
              <a:off x="7757160" y="2691765"/>
              <a:ext cx="718061" cy="252455"/>
            </a:xfrm>
            <a:prstGeom prst="rect">
              <a:avLst/>
            </a:prstGeom>
            <a:noFill/>
          </p:spPr>
          <p:txBody>
            <a:bodyPr wrap="none" rtlCol="0">
              <a:spAutoFit/>
            </a:bodyPr>
            <a:lstStyle/>
            <a:p>
              <a:r>
                <a:rPr lang="en-GB" sz="1400" b="1" dirty="0">
                  <a:latin typeface="Arial" panose="020B0604020202020204" pitchFamily="34" charset="0"/>
                  <a:cs typeface="Arial" panose="020B0604020202020204" pitchFamily="34" charset="0"/>
                </a:rPr>
                <a:t>APC III</a:t>
              </a:r>
            </a:p>
          </p:txBody>
        </p:sp>
        <p:pic>
          <p:nvPicPr>
            <p:cNvPr id="3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40070" t="55868" r="58486" b="41076"/>
            <a:stretch/>
          </p:blipFill>
          <p:spPr bwMode="auto">
            <a:xfrm>
              <a:off x="8531510" y="2819402"/>
              <a:ext cx="177626" cy="126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0238" t="59385" r="68345" b="36700"/>
            <a:stretch/>
          </p:blipFill>
          <p:spPr bwMode="auto">
            <a:xfrm>
              <a:off x="4999809" y="2805113"/>
              <a:ext cx="174171" cy="12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0238" t="59385" r="68345" b="36700"/>
            <a:stretch/>
          </p:blipFill>
          <p:spPr bwMode="auto">
            <a:xfrm>
              <a:off x="6780984" y="2795587"/>
              <a:ext cx="174171" cy="12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5"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9145" t="46510" r="50178" b="14225"/>
          <a:stretch/>
        </p:blipFill>
        <p:spPr bwMode="auto">
          <a:xfrm>
            <a:off x="838200" y="3764280"/>
            <a:ext cx="3840480" cy="2763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3204" t="27637" r="22748" b="8621"/>
          <a:stretch/>
        </p:blipFill>
        <p:spPr bwMode="auto">
          <a:xfrm>
            <a:off x="5151120" y="3794760"/>
            <a:ext cx="425196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70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Methods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sp>
        <p:nvSpPr>
          <p:cNvPr id="2" name="TextBox 1"/>
          <p:cNvSpPr txBox="1"/>
          <p:nvPr/>
        </p:nvSpPr>
        <p:spPr>
          <a:xfrm>
            <a:off x="313508" y="1463040"/>
            <a:ext cx="9287691" cy="369332"/>
          </a:xfrm>
          <a:prstGeom prst="rect">
            <a:avLst/>
          </a:prstGeom>
          <a:solidFill>
            <a:srgbClr val="CDDEF3"/>
          </a:solidFill>
        </p:spPr>
        <p:txBody>
          <a:bodyPr wrap="square" rtlCol="0">
            <a:spAutoFit/>
          </a:bodyPr>
          <a:lstStyle/>
          <a:p>
            <a:pPr marL="285750" indent="-285750">
              <a:buFont typeface="Arial" panose="020B0604020202020204" pitchFamily="34" charset="0"/>
              <a:buChar char="•"/>
            </a:pPr>
            <a:r>
              <a:rPr lang="en-GB" dirty="0"/>
              <a:t>Online survey: seven short MCQs</a:t>
            </a:r>
          </a:p>
        </p:txBody>
      </p:sp>
      <p:sp>
        <p:nvSpPr>
          <p:cNvPr id="14" name="TextBox 13"/>
          <p:cNvSpPr txBox="1"/>
          <p:nvPr/>
        </p:nvSpPr>
        <p:spPr>
          <a:xfrm>
            <a:off x="296091" y="2046514"/>
            <a:ext cx="9287691" cy="923330"/>
          </a:xfrm>
          <a:prstGeom prst="rect">
            <a:avLst/>
          </a:prstGeom>
          <a:solidFill>
            <a:srgbClr val="CDDEF3"/>
          </a:solidFill>
          <a:ln>
            <a:solidFill>
              <a:schemeClr val="tx1"/>
            </a:solidFill>
          </a:ln>
        </p:spPr>
        <p:txBody>
          <a:bodyPr wrap="square" rtlCol="0">
            <a:spAutoFit/>
          </a:bodyPr>
          <a:lstStyle/>
          <a:p>
            <a:r>
              <a:rPr lang="en-GB" dirty="0"/>
              <a:t>CASE: Management of ‘Open-book’ pelvis injury, classification APC II, OTA/AO 61-B1.1 / Tile B1 type (Figures 1 and 2 below), isolated, closed, </a:t>
            </a:r>
            <a:r>
              <a:rPr lang="en-GB" dirty="0" err="1"/>
              <a:t>neurovascularly</a:t>
            </a:r>
            <a:r>
              <a:rPr lang="en-GB" dirty="0"/>
              <a:t> intact and haemodynamically stable, in a young male with no co-morbidities</a:t>
            </a:r>
          </a:p>
        </p:txBody>
      </p:sp>
      <p:pic>
        <p:nvPicPr>
          <p:cNvPr id="3074" name="Picture 2" descr="Diagram OTA 61-B open book pelvis"/>
          <p:cNvPicPr>
            <a:picLocks noChangeAspect="1" noChangeArrowheads="1"/>
          </p:cNvPicPr>
          <p:nvPr/>
        </p:nvPicPr>
        <p:blipFill rotWithShape="1">
          <a:blip r:embed="rId5">
            <a:extLst>
              <a:ext uri="{28A0092B-C50C-407E-A947-70E740481C1C}">
                <a14:useLocalDpi xmlns:a14="http://schemas.microsoft.com/office/drawing/2010/main" val="0"/>
              </a:ext>
            </a:extLst>
          </a:blip>
          <a:srcRect l="2719" t="5526" r="3343" b="7208"/>
          <a:stretch/>
        </p:blipFill>
        <p:spPr bwMode="auto">
          <a:xfrm>
            <a:off x="5008863" y="3263153"/>
            <a:ext cx="4351141" cy="31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Radiograph 61-B open book pelvis ca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140" y="3480757"/>
            <a:ext cx="3780939" cy="27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670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4053495205"/>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6579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2253904392"/>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b="1" dirty="0">
                          <a:solidFill>
                            <a:srgbClr val="000000"/>
                          </a:solidFill>
                          <a:effectLst/>
                          <a:latin typeface="Calibri"/>
                          <a:ea typeface="Times New Roman"/>
                        </a:rPr>
                        <a:t>a. </a:t>
                      </a:r>
                      <a:r>
                        <a:rPr lang="en-GB" sz="1600" b="1" u="sng" dirty="0">
                          <a:solidFill>
                            <a:srgbClr val="000000"/>
                          </a:solidFill>
                          <a:effectLst/>
                          <a:latin typeface="Calibri"/>
                          <a:ea typeface="Times New Roman"/>
                        </a:rPr>
                        <a:t>One</a:t>
                      </a:r>
                      <a:r>
                        <a:rPr lang="en-GB" sz="1600" b="1"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b="1"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grpSp>
        <p:nvGrpSpPr>
          <p:cNvPr id="25" name="Group 24"/>
          <p:cNvGrpSpPr/>
          <p:nvPr/>
        </p:nvGrpSpPr>
        <p:grpSpPr>
          <a:xfrm>
            <a:off x="5936343" y="1912347"/>
            <a:ext cx="1959429" cy="1571082"/>
            <a:chOff x="457199" y="3138894"/>
            <a:chExt cx="940525" cy="673417"/>
          </a:xfrm>
        </p:grpSpPr>
        <p:pic>
          <p:nvPicPr>
            <p:cNvPr id="26" name="Picture 4" descr="Specific Conditions Pamela Morrison Physical Therapy, P.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79536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2903275293"/>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b="1" dirty="0">
                          <a:solidFill>
                            <a:srgbClr val="000000"/>
                          </a:solidFill>
                          <a:effectLst/>
                          <a:latin typeface="Calibri"/>
                          <a:ea typeface="Times New Roman"/>
                        </a:rPr>
                        <a:t>b. </a:t>
                      </a:r>
                      <a:r>
                        <a:rPr lang="en-GB" sz="1600" b="1" u="sng" dirty="0">
                          <a:solidFill>
                            <a:srgbClr val="000000"/>
                          </a:solidFill>
                          <a:effectLst/>
                          <a:latin typeface="Calibri"/>
                          <a:ea typeface="Times New Roman"/>
                        </a:rPr>
                        <a:t>Two</a:t>
                      </a:r>
                      <a:r>
                        <a:rPr lang="en-GB" sz="1600" b="1"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b="1"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6"/>
          <a:srcRect l="19945" t="11384" r="10813" b="10266"/>
          <a:stretch/>
        </p:blipFill>
        <p:spPr>
          <a:xfrm>
            <a:off x="6096000" y="2665186"/>
            <a:ext cx="1799771" cy="1456871"/>
          </a:xfrm>
          <a:prstGeom prst="rect">
            <a:avLst/>
          </a:prstGeom>
        </p:spPr>
      </p:pic>
    </p:spTree>
    <p:extLst>
      <p:ext uri="{BB962C8B-B14F-4D97-AF65-F5344CB8AC3E}">
        <p14:creationId xmlns:p14="http://schemas.microsoft.com/office/powerpoint/2010/main" val="203130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3918394443"/>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b.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r>
                        <a:rPr lang="en-GB" sz="1600" b="1" dirty="0">
                          <a:solidFill>
                            <a:srgbClr val="000000"/>
                          </a:solidFill>
                          <a:effectLst/>
                          <a:latin typeface="Calibri"/>
                          <a:ea typeface="Times New Roman"/>
                        </a:rPr>
                        <a:t>c. </a:t>
                      </a:r>
                      <a:r>
                        <a:rPr lang="en-GB" sz="1600" b="1" u="sng" dirty="0">
                          <a:solidFill>
                            <a:srgbClr val="000000"/>
                          </a:solidFill>
                          <a:effectLst/>
                          <a:latin typeface="Calibri"/>
                          <a:ea typeface="Times New Roman"/>
                        </a:rPr>
                        <a:t>One</a:t>
                      </a:r>
                      <a:r>
                        <a:rPr lang="en-GB" sz="1600" b="1" dirty="0">
                          <a:solidFill>
                            <a:srgbClr val="000000"/>
                          </a:solidFill>
                          <a:effectLst/>
                          <a:latin typeface="Calibri"/>
                          <a:ea typeface="Times New Roman"/>
                        </a:rPr>
                        <a:t> anterior plate and </a:t>
                      </a:r>
                      <a:r>
                        <a:rPr lang="en-GB" sz="1600" b="1" u="sng" dirty="0">
                          <a:solidFill>
                            <a:srgbClr val="000000"/>
                          </a:solidFill>
                          <a:effectLst/>
                          <a:latin typeface="Calibri"/>
                          <a:ea typeface="Times New Roman"/>
                        </a:rPr>
                        <a:t>one</a:t>
                      </a:r>
                      <a:r>
                        <a:rPr lang="en-GB" sz="1600" b="1"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b="1" dirty="0">
                          <a:effectLst/>
                          <a:latin typeface="+mn-lt"/>
                          <a:ea typeface="Times New Roman"/>
                        </a:rPr>
                        <a:t>13 (34%)</a:t>
                      </a: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endParaRPr lang="en-GB" sz="1600" dirty="0">
                        <a:solidFill>
                          <a:srgbClr val="000000"/>
                        </a:solidFill>
                        <a:effectLst/>
                        <a:latin typeface="Calibri"/>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2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47" t="35559" r="50735" b="14219"/>
          <a:stretch/>
        </p:blipFill>
        <p:spPr bwMode="auto">
          <a:xfrm>
            <a:off x="6102362" y="3434080"/>
            <a:ext cx="1793411" cy="1515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7"/>
          <a:srcRect l="19945" t="11384" r="10813" b="10266"/>
          <a:stretch/>
        </p:blipFill>
        <p:spPr>
          <a:xfrm>
            <a:off x="6872061" y="2665186"/>
            <a:ext cx="1023710" cy="745671"/>
          </a:xfrm>
          <a:prstGeom prst="rect">
            <a:avLst/>
          </a:prstGeom>
        </p:spPr>
      </p:pic>
    </p:spTree>
    <p:extLst>
      <p:ext uri="{BB962C8B-B14F-4D97-AF65-F5344CB8AC3E}">
        <p14:creationId xmlns:p14="http://schemas.microsoft.com/office/powerpoint/2010/main" val="249931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3429999049"/>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b.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c.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13 (34%)</a:t>
                      </a: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r>
                        <a:rPr lang="en-GB" sz="1600" b="1" dirty="0">
                          <a:solidFill>
                            <a:srgbClr val="000000"/>
                          </a:solidFill>
                          <a:effectLst/>
                          <a:latin typeface="Calibri"/>
                          <a:ea typeface="Times New Roman"/>
                        </a:rPr>
                        <a:t>d. </a:t>
                      </a:r>
                      <a:r>
                        <a:rPr lang="en-GB" sz="1600" b="1" u="sng" dirty="0">
                          <a:solidFill>
                            <a:srgbClr val="000000"/>
                          </a:solidFill>
                          <a:effectLst/>
                          <a:latin typeface="Calibri"/>
                          <a:ea typeface="Times New Roman"/>
                        </a:rPr>
                        <a:t>One</a:t>
                      </a:r>
                      <a:r>
                        <a:rPr lang="en-GB" sz="1600" b="1" dirty="0">
                          <a:solidFill>
                            <a:srgbClr val="000000"/>
                          </a:solidFill>
                          <a:effectLst/>
                          <a:latin typeface="Calibri"/>
                          <a:ea typeface="Times New Roman"/>
                        </a:rPr>
                        <a:t> anterior plate and </a:t>
                      </a:r>
                      <a:r>
                        <a:rPr lang="en-GB" sz="1600" b="1" u="sng" dirty="0">
                          <a:solidFill>
                            <a:srgbClr val="000000"/>
                          </a:solidFill>
                          <a:effectLst/>
                          <a:latin typeface="Calibri"/>
                          <a:ea typeface="Times New Roman"/>
                        </a:rPr>
                        <a:t>two</a:t>
                      </a:r>
                      <a:r>
                        <a:rPr lang="en-GB" sz="1600" b="1"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b="1" dirty="0">
                          <a:effectLst/>
                          <a:latin typeface="+mn-lt"/>
                          <a:ea typeface="Times New Roman"/>
                        </a:rPr>
                        <a:t>6 (16%)</a:t>
                      </a: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GB" sz="1600"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2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47" t="35559" r="50735" b="14219"/>
          <a:stretch/>
        </p:blipFill>
        <p:spPr bwMode="auto">
          <a:xfrm>
            <a:off x="6936196" y="3419566"/>
            <a:ext cx="887006" cy="74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 21"/>
          <p:cNvGrpSpPr/>
          <p:nvPr/>
        </p:nvGrpSpPr>
        <p:grpSpPr>
          <a:xfrm>
            <a:off x="6096000" y="4173837"/>
            <a:ext cx="2032000" cy="1544791"/>
            <a:chOff x="2219326" y="3148222"/>
            <a:chExt cx="800100" cy="674320"/>
          </a:xfrm>
        </p:grpSpPr>
        <p:pic>
          <p:nvPicPr>
            <p:cNvPr id="23" name="Picture 6" descr="Figure 10: One year postoperative inlet view showing reduction and fixation after use of a posterior transgluteal approac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9326" y="3148222"/>
              <a:ext cx="800100" cy="674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2943226" y="3743325"/>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8"/>
          <a:srcRect l="19945" t="11384" r="10813" b="10266"/>
          <a:stretch/>
        </p:blipFill>
        <p:spPr>
          <a:xfrm>
            <a:off x="6872061" y="2665186"/>
            <a:ext cx="1023710" cy="745671"/>
          </a:xfrm>
          <a:prstGeom prst="rect">
            <a:avLst/>
          </a:prstGeom>
        </p:spPr>
      </p:pic>
    </p:spTree>
    <p:extLst>
      <p:ext uri="{BB962C8B-B14F-4D97-AF65-F5344CB8AC3E}">
        <p14:creationId xmlns:p14="http://schemas.microsoft.com/office/powerpoint/2010/main" val="3706813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3376065657"/>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b.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c.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13 (34%)</a:t>
                      </a: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6 (16%)</a:t>
                      </a: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r>
                        <a:rPr lang="en-GB" sz="1600" b="1" dirty="0">
                          <a:solidFill>
                            <a:srgbClr val="000000"/>
                          </a:solidFill>
                          <a:effectLst/>
                          <a:latin typeface="Calibri"/>
                          <a:ea typeface="Times New Roman"/>
                        </a:rPr>
                        <a:t>e. </a:t>
                      </a:r>
                      <a:r>
                        <a:rPr lang="en-GB" sz="1600" b="1" u="sng" dirty="0">
                          <a:solidFill>
                            <a:srgbClr val="000000"/>
                          </a:solidFill>
                          <a:effectLst/>
                          <a:latin typeface="Calibri"/>
                          <a:ea typeface="Times New Roman"/>
                        </a:rPr>
                        <a:t>Two</a:t>
                      </a:r>
                      <a:r>
                        <a:rPr lang="en-GB" sz="1600" b="1" dirty="0">
                          <a:solidFill>
                            <a:srgbClr val="000000"/>
                          </a:solidFill>
                          <a:effectLst/>
                          <a:latin typeface="Calibri"/>
                          <a:ea typeface="Times New Roman"/>
                        </a:rPr>
                        <a:t> orthogonal anterior plates and </a:t>
                      </a:r>
                      <a:r>
                        <a:rPr lang="en-GB" sz="1600" b="1" u="sng" dirty="0">
                          <a:solidFill>
                            <a:srgbClr val="000000"/>
                          </a:solidFill>
                          <a:effectLst/>
                          <a:latin typeface="Calibri"/>
                          <a:ea typeface="Times New Roman"/>
                        </a:rPr>
                        <a:t>one</a:t>
                      </a:r>
                      <a:r>
                        <a:rPr lang="en-GB" sz="1600" b="1" dirty="0">
                          <a:solidFill>
                            <a:srgbClr val="000000"/>
                          </a:solidFill>
                          <a:effectLst/>
                          <a:latin typeface="Calibri"/>
                          <a:ea typeface="Times New Roman"/>
                        </a:rPr>
                        <a:t> sacroiliac joint screw</a:t>
                      </a:r>
                      <a:endParaRPr lang="en-GB" sz="1800" b="1"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GB" sz="1600" b="1" dirty="0">
                          <a:effectLst/>
                          <a:latin typeface="+mn-lt"/>
                          <a:ea typeface="Times New Roman"/>
                        </a:rPr>
                        <a:t>1 (3%)</a:t>
                      </a: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endParaRPr lang="en-GB" sz="160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2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47" t="35559" r="50735" b="14219"/>
          <a:stretch/>
        </p:blipFill>
        <p:spPr bwMode="auto">
          <a:xfrm>
            <a:off x="6936196" y="3419566"/>
            <a:ext cx="887006" cy="74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 21"/>
          <p:cNvGrpSpPr/>
          <p:nvPr/>
        </p:nvGrpSpPr>
        <p:grpSpPr>
          <a:xfrm>
            <a:off x="6858998" y="4173838"/>
            <a:ext cx="998900" cy="806830"/>
            <a:chOff x="2219326" y="3148222"/>
            <a:chExt cx="800100" cy="674320"/>
          </a:xfrm>
        </p:grpSpPr>
        <p:pic>
          <p:nvPicPr>
            <p:cNvPr id="23" name="Picture 6" descr="Figure 10: One year postoperative inlet view showing reduction and fixation after use of a posterior transgluteal approac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9326" y="3148222"/>
              <a:ext cx="800100" cy="674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2943226" y="3743325"/>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8"/>
          <a:srcRect l="19945" t="11384" r="10813" b="10266"/>
          <a:stretch/>
        </p:blipFill>
        <p:spPr>
          <a:xfrm>
            <a:off x="6872061" y="2665186"/>
            <a:ext cx="1023710" cy="745671"/>
          </a:xfrm>
          <a:prstGeom prst="rect">
            <a:avLst/>
          </a:prstGeom>
        </p:spPr>
      </p:pic>
      <p:pic>
        <p:nvPicPr>
          <p:cNvPr id="19"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08" t="28470" r="31684" b="34255"/>
          <a:stretch/>
        </p:blipFill>
        <p:spPr bwMode="auto">
          <a:xfrm>
            <a:off x="6574972" y="5012870"/>
            <a:ext cx="1564872" cy="1122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07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3230326935"/>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b.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c.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13 (34%)</a:t>
                      </a: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6 (16%)</a:t>
                      </a: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e.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 (3%)</a:t>
                      </a: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r>
                        <a:rPr lang="en-GB" sz="1600" b="1" dirty="0">
                          <a:solidFill>
                            <a:srgbClr val="000000"/>
                          </a:solidFill>
                          <a:effectLst/>
                          <a:latin typeface="Calibri"/>
                          <a:ea typeface="Times New Roman"/>
                        </a:rPr>
                        <a:t>f.  </a:t>
                      </a:r>
                      <a:r>
                        <a:rPr lang="en-GB" sz="1600" b="1" u="sng" dirty="0">
                          <a:solidFill>
                            <a:srgbClr val="000000"/>
                          </a:solidFill>
                          <a:effectLst/>
                          <a:latin typeface="Calibri"/>
                          <a:ea typeface="Times New Roman"/>
                        </a:rPr>
                        <a:t>Two</a:t>
                      </a:r>
                      <a:r>
                        <a:rPr lang="en-GB" sz="1600" b="1" dirty="0">
                          <a:solidFill>
                            <a:srgbClr val="000000"/>
                          </a:solidFill>
                          <a:effectLst/>
                          <a:latin typeface="Calibri"/>
                          <a:ea typeface="Times New Roman"/>
                        </a:rPr>
                        <a:t> orthogonal anterior plates and </a:t>
                      </a:r>
                      <a:r>
                        <a:rPr lang="en-GB" sz="1600" b="1" u="sng" dirty="0">
                          <a:solidFill>
                            <a:srgbClr val="000000"/>
                          </a:solidFill>
                          <a:effectLst/>
                          <a:latin typeface="Calibri"/>
                          <a:ea typeface="Times New Roman"/>
                        </a:rPr>
                        <a:t>two</a:t>
                      </a:r>
                      <a:r>
                        <a:rPr lang="en-GB" sz="1600" b="1" dirty="0">
                          <a:solidFill>
                            <a:srgbClr val="000000"/>
                          </a:solidFill>
                          <a:effectLst/>
                          <a:latin typeface="Calibri"/>
                          <a:ea typeface="Times New Roman"/>
                        </a:rPr>
                        <a:t> sacroiliac joint screw</a:t>
                      </a:r>
                      <a:endParaRPr lang="en-GB" sz="1800" b="1"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r>
                        <a:rPr lang="en-GB" sz="1600" b="1" dirty="0">
                          <a:solidFill>
                            <a:srgbClr val="000000"/>
                          </a:solidFill>
                          <a:effectLst/>
                          <a:latin typeface="Calibri"/>
                          <a:ea typeface="Times New Roman"/>
                        </a:rPr>
                        <a:t>4 (11%)</a:t>
                      </a:r>
                      <a:endParaRPr lang="en-GB"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2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47" t="35559" r="50735" b="14219"/>
          <a:stretch/>
        </p:blipFill>
        <p:spPr bwMode="auto">
          <a:xfrm>
            <a:off x="6936196" y="3419566"/>
            <a:ext cx="887006" cy="74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 21"/>
          <p:cNvGrpSpPr/>
          <p:nvPr/>
        </p:nvGrpSpPr>
        <p:grpSpPr>
          <a:xfrm>
            <a:off x="6858998" y="4173838"/>
            <a:ext cx="998900" cy="806830"/>
            <a:chOff x="2219326" y="3148222"/>
            <a:chExt cx="800100" cy="674320"/>
          </a:xfrm>
        </p:grpSpPr>
        <p:pic>
          <p:nvPicPr>
            <p:cNvPr id="23" name="Picture 6" descr="Figure 10: One year postoperative inlet view showing reduction and fixation after use of a posterior transgluteal approac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9326" y="3148222"/>
              <a:ext cx="800100" cy="674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2943226" y="3743325"/>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8"/>
          <a:srcRect l="19945" t="11384" r="10813" b="10266"/>
          <a:stretch/>
        </p:blipFill>
        <p:spPr>
          <a:xfrm>
            <a:off x="6872061" y="2665186"/>
            <a:ext cx="1023710" cy="745671"/>
          </a:xfrm>
          <a:prstGeom prst="rect">
            <a:avLst/>
          </a:prstGeom>
        </p:spPr>
      </p:pic>
      <p:pic>
        <p:nvPicPr>
          <p:cNvPr id="1026"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08" t="28470" r="31684" b="34255"/>
          <a:stretch/>
        </p:blipFill>
        <p:spPr bwMode="auto">
          <a:xfrm>
            <a:off x="6841898" y="4998356"/>
            <a:ext cx="1022174" cy="733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9"/>
          <p:cNvPicPr/>
          <p:nvPr/>
        </p:nvPicPr>
        <p:blipFill rotWithShape="1">
          <a:blip r:embed="rId10"/>
          <a:srcRect l="45440" t="17291" r="6703" b="32120"/>
          <a:stretch/>
        </p:blipFill>
        <p:spPr>
          <a:xfrm>
            <a:off x="6531429" y="5486400"/>
            <a:ext cx="1669143" cy="1132114"/>
          </a:xfrm>
          <a:prstGeom prst="rect">
            <a:avLst/>
          </a:prstGeom>
        </p:spPr>
      </p:pic>
    </p:spTree>
    <p:extLst>
      <p:ext uri="{BB962C8B-B14F-4D97-AF65-F5344CB8AC3E}">
        <p14:creationId xmlns:p14="http://schemas.microsoft.com/office/powerpoint/2010/main" val="381211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9961"/>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3" name="Table 2"/>
          <p:cNvGraphicFramePr>
            <a:graphicFrameLocks noGrp="1"/>
          </p:cNvGraphicFramePr>
          <p:nvPr>
            <p:extLst>
              <p:ext uri="{D42A27DB-BD31-4B8C-83A1-F6EECF244321}">
                <p14:modId xmlns:p14="http://schemas.microsoft.com/office/powerpoint/2010/main" val="213503198"/>
              </p:ext>
            </p:extLst>
          </p:nvPr>
        </p:nvGraphicFramePr>
        <p:xfrm>
          <a:off x="303349" y="1505088"/>
          <a:ext cx="9248503" cy="4997484"/>
        </p:xfrm>
        <a:graphic>
          <a:graphicData uri="http://schemas.openxmlformats.org/drawingml/2006/table">
            <a:tbl>
              <a:tblPr firstRow="1" bandRow="1">
                <a:tableStyleId>{5C22544A-7EE6-4342-B048-85BDC9FD1C3A}</a:tableStyleId>
              </a:tblPr>
              <a:tblGrid>
                <a:gridCol w="7905656">
                  <a:extLst>
                    <a:ext uri="{9D8B030D-6E8A-4147-A177-3AD203B41FA5}">
                      <a16:colId xmlns:a16="http://schemas.microsoft.com/office/drawing/2014/main" val="20000"/>
                    </a:ext>
                  </a:extLst>
                </a:gridCol>
                <a:gridCol w="1342847">
                  <a:extLst>
                    <a:ext uri="{9D8B030D-6E8A-4147-A177-3AD203B41FA5}">
                      <a16:colId xmlns:a16="http://schemas.microsoft.com/office/drawing/2014/main" val="20001"/>
                    </a:ext>
                  </a:extLst>
                </a:gridCol>
              </a:tblGrid>
              <a:tr h="381769">
                <a:tc>
                  <a:txBody>
                    <a:bodyPr/>
                    <a:lstStyle/>
                    <a:p>
                      <a:pPr algn="ctr"/>
                      <a:r>
                        <a:rPr lang="en-GB" sz="2000" b="0" dirty="0"/>
                        <a:t>Fixation technique</a:t>
                      </a:r>
                    </a:p>
                  </a:txBody>
                  <a:tcPr>
                    <a:solidFill>
                      <a:schemeClr val="tx2">
                        <a:lumMod val="60000"/>
                        <a:lumOff val="40000"/>
                      </a:schemeClr>
                    </a:solidFill>
                  </a:tcPr>
                </a:tc>
                <a:tc>
                  <a:txBody>
                    <a:bodyPr/>
                    <a:lstStyle/>
                    <a:p>
                      <a:pPr algn="ctr"/>
                      <a:r>
                        <a:rPr lang="en-GB" sz="2000" b="0" dirty="0"/>
                        <a:t>Number</a:t>
                      </a:r>
                    </a:p>
                  </a:txBody>
                  <a:tcPr>
                    <a:solidFill>
                      <a:schemeClr val="tx2">
                        <a:lumMod val="60000"/>
                        <a:lumOff val="40000"/>
                      </a:schemeClr>
                    </a:solidFill>
                  </a:tcPr>
                </a:tc>
                <a:extLst>
                  <a:ext uri="{0D108BD9-81ED-4DB2-BD59-A6C34878D82A}">
                    <a16:rowId xmlns:a16="http://schemas.microsoft.com/office/drawing/2014/main" val="10000"/>
                  </a:ext>
                </a:extLst>
              </a:tr>
              <a:tr h="766874">
                <a:tc>
                  <a:txBody>
                    <a:bodyPr/>
                    <a:lstStyle/>
                    <a:p>
                      <a:pPr marL="0" marR="0" lvl="0" indent="0">
                        <a:spcBef>
                          <a:spcPts val="0"/>
                        </a:spcBef>
                        <a:spcAft>
                          <a:spcPts val="0"/>
                        </a:spcAft>
                        <a:buNone/>
                      </a:pPr>
                      <a:r>
                        <a:rPr lang="en-GB" sz="1600" dirty="0">
                          <a:solidFill>
                            <a:srgbClr val="000000"/>
                          </a:solidFill>
                          <a:effectLst/>
                          <a:latin typeface="Calibri"/>
                          <a:ea typeface="Times New Roman"/>
                        </a:rPr>
                        <a:t>a.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superior plate</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9 (24%)</a:t>
                      </a:r>
                    </a:p>
                  </a:txBody>
                  <a:tcPr marL="68580" marR="68580" marT="0" marB="0" anchor="ctr"/>
                </a:tc>
                <a:extLst>
                  <a:ext uri="{0D108BD9-81ED-4DB2-BD59-A6C34878D82A}">
                    <a16:rowId xmlns:a16="http://schemas.microsoft.com/office/drawing/2014/main" val="10001"/>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b.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5 (13%)</a:t>
                      </a:r>
                    </a:p>
                  </a:txBody>
                  <a:tcPr marL="68580" marR="68580" marT="0" marB="0" anchor="ctr"/>
                </a:tc>
                <a:extLst>
                  <a:ext uri="{0D108BD9-81ED-4DB2-BD59-A6C34878D82A}">
                    <a16:rowId xmlns:a16="http://schemas.microsoft.com/office/drawing/2014/main" val="10002"/>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c.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13 (34%)</a:t>
                      </a:r>
                    </a:p>
                  </a:txBody>
                  <a:tcPr marL="68580" marR="68580" marT="0" marB="0" anchor="ctr"/>
                </a:tc>
                <a:extLst>
                  <a:ext uri="{0D108BD9-81ED-4DB2-BD59-A6C34878D82A}">
                    <a16:rowId xmlns:a16="http://schemas.microsoft.com/office/drawing/2014/main" val="10003"/>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anterior plate and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sacroiliac joint screw</a:t>
                      </a: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6 (16%)</a:t>
                      </a:r>
                    </a:p>
                  </a:txBody>
                  <a:tcPr marL="68580" marR="68580" marT="0" marB="0" anchor="ctr"/>
                </a:tc>
                <a:extLst>
                  <a:ext uri="{0D108BD9-81ED-4DB2-BD59-A6C34878D82A}">
                    <a16:rowId xmlns:a16="http://schemas.microsoft.com/office/drawing/2014/main" val="10004"/>
                  </a:ext>
                </a:extLst>
              </a:tr>
              <a:tr h="766874">
                <a:tc>
                  <a:txBody>
                    <a:bodyPr/>
                    <a:lstStyle/>
                    <a:p>
                      <a:pPr marL="0" marR="0" lvl="0">
                        <a:spcBef>
                          <a:spcPts val="0"/>
                        </a:spcBef>
                        <a:spcAft>
                          <a:spcPts val="0"/>
                        </a:spcAft>
                      </a:pPr>
                      <a:r>
                        <a:rPr lang="en-GB" sz="1600" dirty="0">
                          <a:solidFill>
                            <a:srgbClr val="000000"/>
                          </a:solidFill>
                          <a:effectLst/>
                          <a:latin typeface="Calibri"/>
                          <a:ea typeface="Times New Roman"/>
                        </a:rPr>
                        <a:t>e. </a:t>
                      </a:r>
                      <a:r>
                        <a:rPr lang="en-GB" sz="1600" u="sng" dirty="0">
                          <a:solidFill>
                            <a:srgbClr val="000000"/>
                          </a:solidFill>
                          <a:effectLst/>
                          <a:latin typeface="Calibri"/>
                          <a:ea typeface="Times New Roman"/>
                        </a:rPr>
                        <a:t>Two</a:t>
                      </a:r>
                      <a:r>
                        <a:rPr lang="en-GB" sz="1600" dirty="0">
                          <a:solidFill>
                            <a:srgbClr val="000000"/>
                          </a:solidFill>
                          <a:effectLst/>
                          <a:latin typeface="Calibri"/>
                          <a:ea typeface="Times New Roman"/>
                        </a:rPr>
                        <a:t> orthogonal anterior plates and </a:t>
                      </a:r>
                      <a:r>
                        <a:rPr lang="en-GB" sz="1600" u="sng" dirty="0">
                          <a:solidFill>
                            <a:srgbClr val="000000"/>
                          </a:solidFill>
                          <a:effectLst/>
                          <a:latin typeface="Calibri"/>
                          <a:ea typeface="Times New Roman"/>
                        </a:rPr>
                        <a:t>one</a:t>
                      </a:r>
                      <a:r>
                        <a:rPr lang="en-GB" sz="1600" dirty="0">
                          <a:solidFill>
                            <a:srgbClr val="000000"/>
                          </a:solidFill>
                          <a:effectLst/>
                          <a:latin typeface="Calibri"/>
                          <a:ea typeface="Times New Roman"/>
                        </a:rPr>
                        <a:t> sacroiliac joint screw</a:t>
                      </a:r>
                      <a:endParaRPr lang="en-GB"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GB" sz="1600" dirty="0">
                          <a:effectLst/>
                          <a:latin typeface="+mn-lt"/>
                          <a:ea typeface="Times New Roman"/>
                        </a:rPr>
                        <a:t>1 (3%)</a:t>
                      </a:r>
                    </a:p>
                  </a:txBody>
                  <a:tcPr marL="68580" marR="68580" marT="0" marB="0" anchor="ctr"/>
                </a:tc>
                <a:extLst>
                  <a:ext uri="{0D108BD9-81ED-4DB2-BD59-A6C34878D82A}">
                    <a16:rowId xmlns:a16="http://schemas.microsoft.com/office/drawing/2014/main" val="10005"/>
                  </a:ext>
                </a:extLst>
              </a:tr>
              <a:tr h="766874">
                <a:tc>
                  <a:txBody>
                    <a:bodyPr/>
                    <a:lstStyle/>
                    <a:p>
                      <a:pPr marL="0" marR="0" lvl="0">
                        <a:spcBef>
                          <a:spcPts val="0"/>
                        </a:spcBef>
                        <a:spcAft>
                          <a:spcPts val="0"/>
                        </a:spcAft>
                      </a:pPr>
                      <a:r>
                        <a:rPr lang="en-GB" sz="1600" b="0" dirty="0">
                          <a:solidFill>
                            <a:srgbClr val="000000"/>
                          </a:solidFill>
                          <a:effectLst/>
                          <a:latin typeface="Calibri"/>
                          <a:ea typeface="Times New Roman"/>
                        </a:rPr>
                        <a:t>f.  </a:t>
                      </a:r>
                      <a:r>
                        <a:rPr lang="en-GB" sz="1600" b="0" u="sng" dirty="0">
                          <a:solidFill>
                            <a:srgbClr val="000000"/>
                          </a:solidFill>
                          <a:effectLst/>
                          <a:latin typeface="Calibri"/>
                          <a:ea typeface="Times New Roman"/>
                        </a:rPr>
                        <a:t>Two</a:t>
                      </a:r>
                      <a:r>
                        <a:rPr lang="en-GB" sz="1600" b="0" dirty="0">
                          <a:solidFill>
                            <a:srgbClr val="000000"/>
                          </a:solidFill>
                          <a:effectLst/>
                          <a:latin typeface="Calibri"/>
                          <a:ea typeface="Times New Roman"/>
                        </a:rPr>
                        <a:t> orthogonal anterior plates and </a:t>
                      </a:r>
                      <a:r>
                        <a:rPr lang="en-GB" sz="1600" b="0" u="sng" dirty="0">
                          <a:solidFill>
                            <a:srgbClr val="000000"/>
                          </a:solidFill>
                          <a:effectLst/>
                          <a:latin typeface="Calibri"/>
                          <a:ea typeface="Times New Roman"/>
                        </a:rPr>
                        <a:t>two</a:t>
                      </a:r>
                      <a:r>
                        <a:rPr lang="en-GB" sz="1600" b="0" dirty="0">
                          <a:solidFill>
                            <a:srgbClr val="000000"/>
                          </a:solidFill>
                          <a:effectLst/>
                          <a:latin typeface="Calibri"/>
                          <a:ea typeface="Times New Roman"/>
                        </a:rPr>
                        <a:t> sacroiliac joint screw</a:t>
                      </a:r>
                      <a:endParaRPr lang="en-GB" sz="1800" b="0" dirty="0">
                        <a:effectLst/>
                        <a:latin typeface="Times New Roman"/>
                        <a:ea typeface="Times New Roman"/>
                      </a:endParaRPr>
                    </a:p>
                  </a:txBody>
                  <a:tcPr marL="68580" marR="68580" marT="0" marB="0" anchor="ctr"/>
                </a:tc>
                <a:tc>
                  <a:txBody>
                    <a:bodyPr/>
                    <a:lstStyle/>
                    <a:p>
                      <a:pPr marL="0" marR="0" algn="ctr">
                        <a:spcBef>
                          <a:spcPts val="0"/>
                        </a:spcBef>
                        <a:spcAft>
                          <a:spcPts val="0"/>
                        </a:spcAft>
                        <a:tabLst>
                          <a:tab pos="329565" algn="l"/>
                          <a:tab pos="381635" algn="ctr"/>
                        </a:tabLst>
                      </a:pPr>
                      <a:r>
                        <a:rPr lang="en-GB" sz="1600" b="0" dirty="0">
                          <a:solidFill>
                            <a:srgbClr val="000000"/>
                          </a:solidFill>
                          <a:effectLst/>
                          <a:latin typeface="Calibri"/>
                          <a:ea typeface="Times New Roman"/>
                        </a:rPr>
                        <a:t>4 (11%)</a:t>
                      </a:r>
                      <a:endParaRPr lang="en-GB" sz="1600" b="0"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2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47" t="35559" r="50735" b="14219"/>
          <a:stretch/>
        </p:blipFill>
        <p:spPr bwMode="auto">
          <a:xfrm>
            <a:off x="6936196" y="3419566"/>
            <a:ext cx="887006" cy="74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 21"/>
          <p:cNvGrpSpPr/>
          <p:nvPr/>
        </p:nvGrpSpPr>
        <p:grpSpPr>
          <a:xfrm>
            <a:off x="6858998" y="4173838"/>
            <a:ext cx="998900" cy="806830"/>
            <a:chOff x="2219326" y="3148222"/>
            <a:chExt cx="800100" cy="674320"/>
          </a:xfrm>
        </p:grpSpPr>
        <p:pic>
          <p:nvPicPr>
            <p:cNvPr id="23" name="Picture 6" descr="Figure 10: One year postoperative inlet view showing reduction and fixation after use of a posterior transgluteal approac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9326" y="3148222"/>
              <a:ext cx="800100" cy="674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2943226" y="3743325"/>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6865710" y="1912347"/>
            <a:ext cx="1030061" cy="743767"/>
            <a:chOff x="457199" y="3138894"/>
            <a:chExt cx="940525" cy="673417"/>
          </a:xfrm>
        </p:grpSpPr>
        <p:pic>
          <p:nvPicPr>
            <p:cNvPr id="26" name="Picture 4" descr="Specific Conditions Pamela Morrison Physical Therapy, P.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199" y="3138894"/>
              <a:ext cx="940525" cy="6734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319213" y="3733800"/>
              <a:ext cx="57150" cy="571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p:cNvPicPr/>
          <p:nvPr/>
        </p:nvPicPr>
        <p:blipFill rotWithShape="1">
          <a:blip r:embed="rId8"/>
          <a:srcRect l="19945" t="11384" r="10813" b="10266"/>
          <a:stretch/>
        </p:blipFill>
        <p:spPr>
          <a:xfrm>
            <a:off x="6872061" y="2665186"/>
            <a:ext cx="1023710" cy="745671"/>
          </a:xfrm>
          <a:prstGeom prst="rect">
            <a:avLst/>
          </a:prstGeom>
        </p:spPr>
      </p:pic>
      <p:pic>
        <p:nvPicPr>
          <p:cNvPr id="1026"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08" t="28470" r="31684" b="34255"/>
          <a:stretch/>
        </p:blipFill>
        <p:spPr bwMode="auto">
          <a:xfrm>
            <a:off x="6841898" y="4998356"/>
            <a:ext cx="1022174" cy="733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9"/>
          <p:cNvPicPr/>
          <p:nvPr/>
        </p:nvPicPr>
        <p:blipFill rotWithShape="1">
          <a:blip r:embed="rId10"/>
          <a:srcRect l="45440" t="17291" r="6703" b="32120"/>
          <a:stretch/>
        </p:blipFill>
        <p:spPr>
          <a:xfrm>
            <a:off x="6792688" y="5747657"/>
            <a:ext cx="1161142" cy="740227"/>
          </a:xfrm>
          <a:prstGeom prst="rect">
            <a:avLst/>
          </a:prstGeom>
        </p:spPr>
      </p:pic>
    </p:spTree>
    <p:extLst>
      <p:ext uri="{BB962C8B-B14F-4D97-AF65-F5344CB8AC3E}">
        <p14:creationId xmlns:p14="http://schemas.microsoft.com/office/powerpoint/2010/main" val="334112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104949"/>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 – Anterior pelvis fixation technique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graphicFrame>
        <p:nvGraphicFramePr>
          <p:cNvPr id="16" name="Chart 15"/>
          <p:cNvGraphicFramePr>
            <a:graphicFrameLocks noGrp="1"/>
          </p:cNvGraphicFramePr>
          <p:nvPr>
            <p:extLst>
              <p:ext uri="{D42A27DB-BD31-4B8C-83A1-F6EECF244321}">
                <p14:modId xmlns:p14="http://schemas.microsoft.com/office/powerpoint/2010/main" val="2435379002"/>
              </p:ext>
            </p:extLst>
          </p:nvPr>
        </p:nvGraphicFramePr>
        <p:xfrm>
          <a:off x="2834640" y="1254033"/>
          <a:ext cx="4531044" cy="2702311"/>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Arrow Connector 3"/>
          <p:cNvCxnSpPr>
            <a:endCxn id="2" idx="1"/>
          </p:cNvCxnSpPr>
          <p:nvPr/>
        </p:nvCxnSpPr>
        <p:spPr>
          <a:xfrm flipH="1">
            <a:off x="3173372" y="1867989"/>
            <a:ext cx="1019806" cy="1973658"/>
          </a:xfrm>
          <a:prstGeom prst="straightConnector1">
            <a:avLst/>
          </a:prstGeom>
          <a:ln w="1143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22" idx="1"/>
          </p:cNvCxnSpPr>
          <p:nvPr/>
        </p:nvCxnSpPr>
        <p:spPr>
          <a:xfrm>
            <a:off x="6335486" y="3004456"/>
            <a:ext cx="474674" cy="1199628"/>
          </a:xfrm>
          <a:prstGeom prst="straightConnector1">
            <a:avLst/>
          </a:prstGeom>
          <a:ln w="1143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5" name="Chart 14"/>
          <p:cNvGraphicFramePr>
            <a:graphicFrameLocks noGrp="1"/>
          </p:cNvGraphicFramePr>
          <p:nvPr>
            <p:extLst>
              <p:ext uri="{D42A27DB-BD31-4B8C-83A1-F6EECF244321}">
                <p14:modId xmlns:p14="http://schemas.microsoft.com/office/powerpoint/2010/main" val="1398040500"/>
              </p:ext>
            </p:extLst>
          </p:nvPr>
        </p:nvGraphicFramePr>
        <p:xfrm>
          <a:off x="302213" y="3892731"/>
          <a:ext cx="4256724" cy="257603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a:graphicFrameLocks noGrp="1"/>
          </p:cNvGraphicFramePr>
          <p:nvPr>
            <p:extLst>
              <p:ext uri="{D42A27DB-BD31-4B8C-83A1-F6EECF244321}">
                <p14:modId xmlns:p14="http://schemas.microsoft.com/office/powerpoint/2010/main" val="4080115662"/>
              </p:ext>
            </p:extLst>
          </p:nvPr>
        </p:nvGraphicFramePr>
        <p:xfrm>
          <a:off x="5107577" y="3944982"/>
          <a:ext cx="4404770" cy="2471534"/>
        </p:xfrm>
        <a:graphic>
          <a:graphicData uri="http://schemas.openxmlformats.org/drawingml/2006/chart">
            <c:chart xmlns:c="http://schemas.openxmlformats.org/drawingml/2006/chart" xmlns:r="http://schemas.openxmlformats.org/officeDocument/2006/relationships" r:id="rId6"/>
          </a:graphicData>
        </a:graphic>
      </p:graphicFrame>
      <p:sp>
        <p:nvSpPr>
          <p:cNvPr id="2" name="Left Brace 1"/>
          <p:cNvSpPr/>
          <p:nvPr/>
        </p:nvSpPr>
        <p:spPr>
          <a:xfrm rot="6940513">
            <a:off x="2850670" y="1950382"/>
            <a:ext cx="450303" cy="4188373"/>
          </a:xfrm>
          <a:prstGeom prst="leftBrace">
            <a:avLst/>
          </a:prstGeom>
          <a:ln w="114300">
            <a:solidFill>
              <a:schemeClr val="tx1"/>
            </a:solidFill>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400"/>
          </a:p>
        </p:txBody>
      </p:sp>
      <p:sp>
        <p:nvSpPr>
          <p:cNvPr id="22" name="Left Brace 21"/>
          <p:cNvSpPr/>
          <p:nvPr/>
        </p:nvSpPr>
        <p:spPr>
          <a:xfrm rot="4185139">
            <a:off x="6964079" y="2324465"/>
            <a:ext cx="515923" cy="4005279"/>
          </a:xfrm>
          <a:prstGeom prst="leftBrace">
            <a:avLst>
              <a:gd name="adj1" fmla="val 8333"/>
              <a:gd name="adj2" fmla="val 58585"/>
            </a:avLst>
          </a:prstGeom>
          <a:ln w="114300">
            <a:solidFill>
              <a:schemeClr val="tx1"/>
            </a:solidFill>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400"/>
          </a:p>
        </p:txBody>
      </p:sp>
      <p:sp>
        <p:nvSpPr>
          <p:cNvPr id="3" name="TextBox 2"/>
          <p:cNvSpPr txBox="1"/>
          <p:nvPr/>
        </p:nvSpPr>
        <p:spPr>
          <a:xfrm>
            <a:off x="4107543" y="1596573"/>
            <a:ext cx="827315" cy="307777"/>
          </a:xfrm>
          <a:prstGeom prst="rect">
            <a:avLst/>
          </a:prstGeom>
          <a:noFill/>
        </p:spPr>
        <p:txBody>
          <a:bodyPr wrap="square" rtlCol="0">
            <a:spAutoFit/>
          </a:bodyPr>
          <a:lstStyle/>
          <a:p>
            <a:r>
              <a:rPr lang="en-GB" sz="1400" b="1" dirty="0"/>
              <a:t>(74%)</a:t>
            </a:r>
          </a:p>
        </p:txBody>
      </p:sp>
      <p:sp>
        <p:nvSpPr>
          <p:cNvPr id="18" name="TextBox 17"/>
          <p:cNvSpPr txBox="1"/>
          <p:nvPr/>
        </p:nvSpPr>
        <p:spPr>
          <a:xfrm>
            <a:off x="6335486" y="2750458"/>
            <a:ext cx="827315" cy="307777"/>
          </a:xfrm>
          <a:prstGeom prst="rect">
            <a:avLst/>
          </a:prstGeom>
          <a:noFill/>
        </p:spPr>
        <p:txBody>
          <a:bodyPr wrap="square" rtlCol="0">
            <a:spAutoFit/>
          </a:bodyPr>
          <a:lstStyle/>
          <a:p>
            <a:r>
              <a:rPr lang="en-GB" sz="1400" b="1" dirty="0"/>
              <a:t>(26%)</a:t>
            </a:r>
          </a:p>
        </p:txBody>
      </p:sp>
      <p:sp>
        <p:nvSpPr>
          <p:cNvPr id="19" name="TextBox 18"/>
          <p:cNvSpPr txBox="1"/>
          <p:nvPr/>
        </p:nvSpPr>
        <p:spPr>
          <a:xfrm>
            <a:off x="1015999" y="4920344"/>
            <a:ext cx="827315" cy="307777"/>
          </a:xfrm>
          <a:prstGeom prst="rect">
            <a:avLst/>
          </a:prstGeom>
          <a:noFill/>
        </p:spPr>
        <p:txBody>
          <a:bodyPr wrap="square" rtlCol="0">
            <a:spAutoFit/>
          </a:bodyPr>
          <a:lstStyle/>
          <a:p>
            <a:r>
              <a:rPr lang="en-GB" sz="1400" b="1" dirty="0"/>
              <a:t>(24%)</a:t>
            </a:r>
          </a:p>
        </p:txBody>
      </p:sp>
      <p:sp>
        <p:nvSpPr>
          <p:cNvPr id="20" name="TextBox 19"/>
          <p:cNvSpPr txBox="1"/>
          <p:nvPr/>
        </p:nvSpPr>
        <p:spPr>
          <a:xfrm>
            <a:off x="2256970" y="4463144"/>
            <a:ext cx="827315" cy="307777"/>
          </a:xfrm>
          <a:prstGeom prst="rect">
            <a:avLst/>
          </a:prstGeom>
          <a:noFill/>
        </p:spPr>
        <p:txBody>
          <a:bodyPr wrap="square" rtlCol="0">
            <a:spAutoFit/>
          </a:bodyPr>
          <a:lstStyle/>
          <a:p>
            <a:r>
              <a:rPr lang="en-GB" sz="1400" b="1" dirty="0"/>
              <a:t>(34%)</a:t>
            </a:r>
          </a:p>
        </p:txBody>
      </p:sp>
      <p:sp>
        <p:nvSpPr>
          <p:cNvPr id="21" name="TextBox 20"/>
          <p:cNvSpPr txBox="1"/>
          <p:nvPr/>
        </p:nvSpPr>
        <p:spPr>
          <a:xfrm>
            <a:off x="3555998" y="5326744"/>
            <a:ext cx="827315" cy="307777"/>
          </a:xfrm>
          <a:prstGeom prst="rect">
            <a:avLst/>
          </a:prstGeom>
          <a:noFill/>
        </p:spPr>
        <p:txBody>
          <a:bodyPr wrap="square" rtlCol="0">
            <a:spAutoFit/>
          </a:bodyPr>
          <a:lstStyle/>
          <a:p>
            <a:r>
              <a:rPr lang="en-GB" sz="1400" b="1" dirty="0"/>
              <a:t>(16%)</a:t>
            </a:r>
          </a:p>
        </p:txBody>
      </p:sp>
      <p:sp>
        <p:nvSpPr>
          <p:cNvPr id="24" name="TextBox 23"/>
          <p:cNvSpPr txBox="1"/>
          <p:nvPr/>
        </p:nvSpPr>
        <p:spPr>
          <a:xfrm>
            <a:off x="5871026" y="5232401"/>
            <a:ext cx="827315" cy="307777"/>
          </a:xfrm>
          <a:prstGeom prst="rect">
            <a:avLst/>
          </a:prstGeom>
          <a:noFill/>
        </p:spPr>
        <p:txBody>
          <a:bodyPr wrap="square" rtlCol="0">
            <a:spAutoFit/>
          </a:bodyPr>
          <a:lstStyle/>
          <a:p>
            <a:r>
              <a:rPr lang="en-GB" sz="1400" b="1" dirty="0"/>
              <a:t>(13%)</a:t>
            </a:r>
          </a:p>
        </p:txBody>
      </p:sp>
      <p:sp>
        <p:nvSpPr>
          <p:cNvPr id="25" name="TextBox 24"/>
          <p:cNvSpPr txBox="1"/>
          <p:nvPr/>
        </p:nvSpPr>
        <p:spPr>
          <a:xfrm>
            <a:off x="7155540" y="5617030"/>
            <a:ext cx="827315" cy="307777"/>
          </a:xfrm>
          <a:prstGeom prst="rect">
            <a:avLst/>
          </a:prstGeom>
          <a:noFill/>
        </p:spPr>
        <p:txBody>
          <a:bodyPr wrap="square" rtlCol="0">
            <a:spAutoFit/>
          </a:bodyPr>
          <a:lstStyle/>
          <a:p>
            <a:r>
              <a:rPr lang="en-GB" sz="1400" b="1" dirty="0"/>
              <a:t>(3%)</a:t>
            </a:r>
          </a:p>
        </p:txBody>
      </p:sp>
      <p:sp>
        <p:nvSpPr>
          <p:cNvPr id="26" name="TextBox 25"/>
          <p:cNvSpPr txBox="1"/>
          <p:nvPr/>
        </p:nvSpPr>
        <p:spPr>
          <a:xfrm>
            <a:off x="8440054" y="5334001"/>
            <a:ext cx="827315" cy="307777"/>
          </a:xfrm>
          <a:prstGeom prst="rect">
            <a:avLst/>
          </a:prstGeom>
          <a:noFill/>
        </p:spPr>
        <p:txBody>
          <a:bodyPr wrap="square" rtlCol="0">
            <a:spAutoFit/>
          </a:bodyPr>
          <a:lstStyle/>
          <a:p>
            <a:r>
              <a:rPr lang="en-GB" sz="1400" b="1" dirty="0"/>
              <a:t>(11%)</a:t>
            </a:r>
          </a:p>
        </p:txBody>
      </p:sp>
    </p:spTree>
    <p:extLst>
      <p:ext uri="{BB962C8B-B14F-4D97-AF65-F5344CB8AC3E}">
        <p14:creationId xmlns:p14="http://schemas.microsoft.com/office/powerpoint/2010/main" val="383651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7" grpId="0">
        <p:bldAsOne/>
      </p:bldGraphic>
      <p:bldP spid="2" grpId="0" animBg="1"/>
      <p:bldP spid="22" grpId="0" animBg="1"/>
      <p:bldP spid="19" grpId="0"/>
      <p:bldP spid="20" grpId="0"/>
      <p:bldP spid="21"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118012"/>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 – Posterior pelvis fixation technique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graphicFrame>
        <p:nvGraphicFramePr>
          <p:cNvPr id="15" name="Chart 14"/>
          <p:cNvGraphicFramePr>
            <a:graphicFrameLocks noGrp="1"/>
          </p:cNvGraphicFramePr>
          <p:nvPr>
            <p:extLst>
              <p:ext uri="{D42A27DB-BD31-4B8C-83A1-F6EECF244321}">
                <p14:modId xmlns:p14="http://schemas.microsoft.com/office/powerpoint/2010/main" val="1283633566"/>
              </p:ext>
            </p:extLst>
          </p:nvPr>
        </p:nvGraphicFramePr>
        <p:xfrm>
          <a:off x="394447" y="1631578"/>
          <a:ext cx="4131706" cy="28769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p:cNvGraphicFramePr>
            <a:graphicFrameLocks noGrp="1"/>
          </p:cNvGraphicFramePr>
          <p:nvPr>
            <p:extLst>
              <p:ext uri="{D42A27DB-BD31-4B8C-83A1-F6EECF244321}">
                <p14:modId xmlns:p14="http://schemas.microsoft.com/office/powerpoint/2010/main" val="2935176593"/>
              </p:ext>
            </p:extLst>
          </p:nvPr>
        </p:nvGraphicFramePr>
        <p:xfrm>
          <a:off x="5079148" y="3791815"/>
          <a:ext cx="4352518" cy="2510722"/>
        </p:xfrm>
        <a:graphic>
          <a:graphicData uri="http://schemas.openxmlformats.org/drawingml/2006/chart">
            <c:chart xmlns:c="http://schemas.openxmlformats.org/drawingml/2006/chart" xmlns:r="http://schemas.openxmlformats.org/officeDocument/2006/relationships" r:id="rId5"/>
          </a:graphicData>
        </a:graphic>
      </p:graphicFrame>
      <p:sp>
        <p:nvSpPr>
          <p:cNvPr id="6" name="Bent Arrow 5"/>
          <p:cNvSpPr/>
          <p:nvPr/>
        </p:nvSpPr>
        <p:spPr>
          <a:xfrm rot="5400000">
            <a:off x="5016010" y="1201744"/>
            <a:ext cx="1358531" cy="3775170"/>
          </a:xfrm>
          <a:prstGeom prst="bentArrow">
            <a:avLst>
              <a:gd name="adj1" fmla="val 7479"/>
              <a:gd name="adj2" fmla="val 16447"/>
              <a:gd name="adj3" fmla="val 22864"/>
              <a:gd name="adj4" fmla="val 4375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a:off x="1436912" y="3164116"/>
            <a:ext cx="827315" cy="307777"/>
          </a:xfrm>
          <a:prstGeom prst="rect">
            <a:avLst/>
          </a:prstGeom>
          <a:noFill/>
        </p:spPr>
        <p:txBody>
          <a:bodyPr wrap="square" rtlCol="0">
            <a:spAutoFit/>
          </a:bodyPr>
          <a:lstStyle/>
          <a:p>
            <a:r>
              <a:rPr lang="en-GB" sz="1400" b="1" dirty="0"/>
              <a:t>(37%)</a:t>
            </a:r>
          </a:p>
        </p:txBody>
      </p:sp>
      <p:sp>
        <p:nvSpPr>
          <p:cNvPr id="12" name="TextBox 11"/>
          <p:cNvSpPr txBox="1"/>
          <p:nvPr/>
        </p:nvSpPr>
        <p:spPr>
          <a:xfrm>
            <a:off x="3200399" y="2547258"/>
            <a:ext cx="827315" cy="307777"/>
          </a:xfrm>
          <a:prstGeom prst="rect">
            <a:avLst/>
          </a:prstGeom>
          <a:noFill/>
        </p:spPr>
        <p:txBody>
          <a:bodyPr wrap="square" rtlCol="0">
            <a:spAutoFit/>
          </a:bodyPr>
          <a:lstStyle/>
          <a:p>
            <a:r>
              <a:rPr lang="en-GB" sz="1400" b="1" dirty="0"/>
              <a:t>(63%)</a:t>
            </a:r>
          </a:p>
        </p:txBody>
      </p:sp>
      <p:sp>
        <p:nvSpPr>
          <p:cNvPr id="13" name="TextBox 12"/>
          <p:cNvSpPr txBox="1"/>
          <p:nvPr/>
        </p:nvSpPr>
        <p:spPr>
          <a:xfrm>
            <a:off x="6081484" y="4586515"/>
            <a:ext cx="827315" cy="307777"/>
          </a:xfrm>
          <a:prstGeom prst="rect">
            <a:avLst/>
          </a:prstGeom>
          <a:noFill/>
        </p:spPr>
        <p:txBody>
          <a:bodyPr wrap="square" rtlCol="0">
            <a:spAutoFit/>
          </a:bodyPr>
          <a:lstStyle/>
          <a:p>
            <a:r>
              <a:rPr lang="en-GB" sz="1400" b="1" dirty="0"/>
              <a:t>(37%)</a:t>
            </a:r>
          </a:p>
        </p:txBody>
      </p:sp>
      <p:sp>
        <p:nvSpPr>
          <p:cNvPr id="16" name="TextBox 15"/>
          <p:cNvSpPr txBox="1"/>
          <p:nvPr/>
        </p:nvSpPr>
        <p:spPr>
          <a:xfrm>
            <a:off x="8019141" y="5058229"/>
            <a:ext cx="827315" cy="307777"/>
          </a:xfrm>
          <a:prstGeom prst="rect">
            <a:avLst/>
          </a:prstGeom>
          <a:noFill/>
        </p:spPr>
        <p:txBody>
          <a:bodyPr wrap="square" rtlCol="0">
            <a:spAutoFit/>
          </a:bodyPr>
          <a:lstStyle/>
          <a:p>
            <a:r>
              <a:rPr lang="en-GB" sz="1400" b="1" dirty="0"/>
              <a:t>(26%)</a:t>
            </a:r>
          </a:p>
        </p:txBody>
      </p:sp>
    </p:spTree>
    <p:extLst>
      <p:ext uri="{BB962C8B-B14F-4D97-AF65-F5344CB8AC3E}">
        <p14:creationId xmlns:p14="http://schemas.microsoft.com/office/powerpoint/2010/main" val="302957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6" grpId="0" animBg="1"/>
      <p:bldP spid="13"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dirty="0"/>
              <a:t>There is no consensus in the fixation of pelvic injuries</a:t>
            </a:r>
          </a:p>
          <a:p>
            <a:pPr marL="742950" lvl="1" indent="-285750">
              <a:buFont typeface="Arial" panose="020B0604020202020204" pitchFamily="34" charset="0"/>
              <a:buChar char="•"/>
            </a:pPr>
            <a:r>
              <a:rPr lang="en-GB" dirty="0"/>
              <a:t>Caveat: APC injuries occur on a spectrum, which CT alone cannot differentiate, requires intraoperative assessment of stability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Possible avenues for further research:</a:t>
            </a:r>
          </a:p>
          <a:p>
            <a:pPr marL="742950" lvl="1" indent="-285750">
              <a:buFont typeface="Arial" panose="020B0604020202020204" pitchFamily="34" charset="0"/>
              <a:buChar char="•"/>
            </a:pPr>
            <a:r>
              <a:rPr lang="en-GB" dirty="0"/>
              <a:t>Biomechanical or finite element modelling of:</a:t>
            </a:r>
          </a:p>
          <a:p>
            <a:pPr marL="1200150" lvl="2" indent="-285750">
              <a:buFont typeface="Arial" panose="020B0604020202020204" pitchFamily="34" charset="0"/>
              <a:buChar char="•"/>
            </a:pPr>
            <a:r>
              <a:rPr lang="en-GB" dirty="0"/>
              <a:t>One vs. two anterior plates</a:t>
            </a:r>
          </a:p>
          <a:p>
            <a:pPr marL="1200150" lvl="2" indent="-285750">
              <a:buFont typeface="Arial" panose="020B0604020202020204" pitchFamily="34" charset="0"/>
              <a:buChar char="•"/>
            </a:pPr>
            <a:r>
              <a:rPr lang="en-GB" dirty="0"/>
              <a:t>One anterior plate vs. anterior plate and SIJ screw</a:t>
            </a:r>
          </a:p>
          <a:p>
            <a:pPr marL="1200150" lvl="2" indent="-285750">
              <a:buFont typeface="Arial" panose="020B0604020202020204" pitchFamily="34" charset="0"/>
              <a:buChar char="•"/>
            </a:pPr>
            <a:r>
              <a:rPr lang="en-GB" dirty="0"/>
              <a:t>Standard single anterior plate vs. one anterior locking plate</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w="19050">
            <a:solidFill>
              <a:srgbClr val="FF0000"/>
            </a:solidFill>
          </a:ln>
        </p:spPr>
        <p:txBody>
          <a:bodyPr>
            <a:normAutofit/>
          </a:bodyPr>
          <a:lstStyle/>
          <a:p>
            <a:r>
              <a:rPr lang="en-GB" sz="3600" b="1" dirty="0">
                <a:solidFill>
                  <a:schemeClr val="bg1"/>
                </a:solidFill>
                <a:cs typeface="Arial" panose="020B0604020202020204" pitchFamily="34" charset="0"/>
              </a:rPr>
              <a:t>Conclusions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sp>
        <p:nvSpPr>
          <p:cNvPr id="14" name="TextBox 13"/>
          <p:cNvSpPr txBox="1"/>
          <p:nvPr/>
        </p:nvSpPr>
        <p:spPr>
          <a:xfrm>
            <a:off x="304288" y="1835458"/>
            <a:ext cx="9287691" cy="2123658"/>
          </a:xfrm>
          <a:prstGeom prst="rect">
            <a:avLst/>
          </a:prstGeom>
          <a:solidFill>
            <a:srgbClr val="CDDEF3"/>
          </a:solidFill>
          <a:ln w="19050">
            <a:solidFill>
              <a:srgbClr val="FF0000"/>
            </a:solidFill>
          </a:ln>
        </p:spPr>
        <p:txBody>
          <a:bodyPr wrap="square" rtlCol="0">
            <a:spAutoFit/>
          </a:bodyPr>
          <a:lstStyle/>
          <a:p>
            <a:r>
              <a:rPr lang="en-GB" dirty="0"/>
              <a:t>There is no consensus amongst the surveyed Pelvic and Acetabular surgeons fixing APC II / Tile B1 fractures regarding: </a:t>
            </a:r>
          </a:p>
          <a:p>
            <a:pPr marL="342900" indent="-342900">
              <a:buAutoNum type="arabicPeriod"/>
            </a:pPr>
            <a:endParaRPr lang="en-GB" dirty="0"/>
          </a:p>
          <a:p>
            <a:pPr marL="800100" lvl="1" indent="-342900">
              <a:buAutoNum type="arabicPeriod"/>
            </a:pPr>
            <a:r>
              <a:rPr lang="en-GB" sz="2000" b="1" u="sng" dirty="0"/>
              <a:t>Whether to use of one or two anterior plates to stabilise the pubic symphysis</a:t>
            </a:r>
          </a:p>
          <a:p>
            <a:pPr marL="800100" lvl="1" indent="-342900">
              <a:buAutoNum type="arabicPeriod"/>
            </a:pPr>
            <a:endParaRPr lang="en-GB" sz="2000" b="1" u="sng" dirty="0"/>
          </a:p>
          <a:p>
            <a:pPr marL="800100" lvl="1" indent="-342900">
              <a:buAutoNum type="arabicPeriod"/>
            </a:pPr>
            <a:r>
              <a:rPr lang="en-GB" sz="2000" b="1" u="sng" dirty="0"/>
              <a:t>Whether to stabilise the posterior pelvic ring </a:t>
            </a:r>
          </a:p>
          <a:p>
            <a:pPr marL="800100" lvl="1" indent="-342900">
              <a:buAutoNum type="arabicPeriod"/>
            </a:pPr>
            <a:endParaRPr lang="en-GB" b="1" dirty="0"/>
          </a:p>
        </p:txBody>
      </p:sp>
      <p:sp>
        <p:nvSpPr>
          <p:cNvPr id="10" name="TextBox 9"/>
          <p:cNvSpPr txBox="1"/>
          <p:nvPr/>
        </p:nvSpPr>
        <p:spPr>
          <a:xfrm>
            <a:off x="300445" y="4636289"/>
            <a:ext cx="9287691" cy="1477328"/>
          </a:xfrm>
          <a:prstGeom prst="rect">
            <a:avLst/>
          </a:prstGeom>
          <a:solidFill>
            <a:srgbClr val="CDDEF3"/>
          </a:solidFill>
          <a:ln w="19050">
            <a:solidFill>
              <a:srgbClr val="FF0000"/>
            </a:solidFill>
          </a:ln>
        </p:spPr>
        <p:txBody>
          <a:bodyPr wrap="square" rtlCol="0">
            <a:spAutoFit/>
          </a:bodyPr>
          <a:lstStyle/>
          <a:p>
            <a:r>
              <a:rPr lang="en-GB" b="1" dirty="0"/>
              <a:t>Further research required:</a:t>
            </a:r>
          </a:p>
          <a:p>
            <a:pPr marL="1200150" lvl="2" indent="-285750">
              <a:buFont typeface="Wingdings" panose="05000000000000000000" pitchFamily="2" charset="2"/>
              <a:buChar char="Ø"/>
            </a:pPr>
            <a:r>
              <a:rPr lang="en-GB" dirty="0"/>
              <a:t>Biomechanical or finite element modelling of:</a:t>
            </a:r>
          </a:p>
          <a:p>
            <a:pPr marL="1657350" lvl="3" indent="-285750">
              <a:buFont typeface="Arial" panose="020B0604020202020204" pitchFamily="34" charset="0"/>
              <a:buChar char="•"/>
            </a:pPr>
            <a:r>
              <a:rPr lang="en-GB" dirty="0"/>
              <a:t>One vs. two anterior plates to stabilise the pubic symphysis</a:t>
            </a:r>
          </a:p>
          <a:p>
            <a:pPr marL="1657350" lvl="3" indent="-285750">
              <a:buFont typeface="Arial" panose="020B0604020202020204" pitchFamily="34" charset="0"/>
              <a:buChar char="•"/>
            </a:pPr>
            <a:r>
              <a:rPr lang="en-GB" dirty="0"/>
              <a:t>Effect of stabilising posterior pelvis with SIJ screw</a:t>
            </a:r>
          </a:p>
          <a:p>
            <a:pPr marL="1200150" lvl="2" indent="-285750">
              <a:buFont typeface="Wingdings" panose="05000000000000000000" pitchFamily="2" charset="2"/>
              <a:buChar char="Ø"/>
            </a:pPr>
            <a:r>
              <a:rPr lang="en-GB" dirty="0"/>
              <a:t>Clinical outcome study</a:t>
            </a:r>
          </a:p>
        </p:txBody>
      </p:sp>
    </p:spTree>
    <p:extLst>
      <p:ext uri="{BB962C8B-B14F-4D97-AF65-F5344CB8AC3E}">
        <p14:creationId xmlns:p14="http://schemas.microsoft.com/office/powerpoint/2010/main" val="343931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3062725"/>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Questions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spTree>
    <p:extLst>
      <p:ext uri="{BB962C8B-B14F-4D97-AF65-F5344CB8AC3E}">
        <p14:creationId xmlns:p14="http://schemas.microsoft.com/office/powerpoint/2010/main" val="1973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 – Use of locking plates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9" name="Chart 8"/>
          <p:cNvGraphicFramePr>
            <a:graphicFrameLocks noGrp="1"/>
          </p:cNvGraphicFramePr>
          <p:nvPr>
            <p:extLst>
              <p:ext uri="{D42A27DB-BD31-4B8C-83A1-F6EECF244321}">
                <p14:modId xmlns:p14="http://schemas.microsoft.com/office/powerpoint/2010/main" val="125754990"/>
              </p:ext>
            </p:extLst>
          </p:nvPr>
        </p:nvGraphicFramePr>
        <p:xfrm>
          <a:off x="2416628" y="1789613"/>
          <a:ext cx="5146767" cy="39737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68451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Results – Post operative weight bearing</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graphicFrame>
        <p:nvGraphicFramePr>
          <p:cNvPr id="10" name="Chart 9"/>
          <p:cNvGraphicFramePr>
            <a:graphicFrameLocks noGrp="1"/>
          </p:cNvGraphicFramePr>
          <p:nvPr>
            <p:extLst>
              <p:ext uri="{D42A27DB-BD31-4B8C-83A1-F6EECF244321}">
                <p14:modId xmlns:p14="http://schemas.microsoft.com/office/powerpoint/2010/main" val="2152242414"/>
              </p:ext>
            </p:extLst>
          </p:nvPr>
        </p:nvGraphicFramePr>
        <p:xfrm>
          <a:off x="391885" y="1998618"/>
          <a:ext cx="4193178" cy="303058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a:graphicFrameLocks noGrp="1"/>
          </p:cNvGraphicFramePr>
          <p:nvPr>
            <p:extLst>
              <p:ext uri="{D42A27DB-BD31-4B8C-83A1-F6EECF244321}">
                <p14:modId xmlns:p14="http://schemas.microsoft.com/office/powerpoint/2010/main" val="3054648702"/>
              </p:ext>
            </p:extLst>
          </p:nvPr>
        </p:nvGraphicFramePr>
        <p:xfrm>
          <a:off x="5133703" y="3749039"/>
          <a:ext cx="4313330" cy="2641351"/>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p:cNvSpPr txBox="1"/>
          <p:nvPr/>
        </p:nvSpPr>
        <p:spPr>
          <a:xfrm>
            <a:off x="5342709" y="3082834"/>
            <a:ext cx="4114800" cy="584775"/>
          </a:xfrm>
          <a:prstGeom prst="rect">
            <a:avLst/>
          </a:prstGeom>
          <a:noFill/>
        </p:spPr>
        <p:txBody>
          <a:bodyPr wrap="square" rtlCol="0">
            <a:spAutoFit/>
          </a:bodyPr>
          <a:lstStyle/>
          <a:p>
            <a:pPr algn="ctr"/>
            <a:r>
              <a:rPr lang="en-GB" sz="1600" u="sng" dirty="0"/>
              <a:t>Duration post-op until full weight bearing permitted on the affected side</a:t>
            </a:r>
          </a:p>
        </p:txBody>
      </p:sp>
      <p:sp>
        <p:nvSpPr>
          <p:cNvPr id="13" name="TextBox 12"/>
          <p:cNvSpPr txBox="1"/>
          <p:nvPr/>
        </p:nvSpPr>
        <p:spPr>
          <a:xfrm>
            <a:off x="387532" y="1419496"/>
            <a:ext cx="4114800" cy="584775"/>
          </a:xfrm>
          <a:prstGeom prst="rect">
            <a:avLst/>
          </a:prstGeom>
          <a:noFill/>
        </p:spPr>
        <p:txBody>
          <a:bodyPr wrap="square" rtlCol="0">
            <a:spAutoFit/>
          </a:bodyPr>
          <a:lstStyle/>
          <a:p>
            <a:pPr algn="ctr"/>
            <a:r>
              <a:rPr lang="en-GB" sz="1600" u="sng" dirty="0"/>
              <a:t>Instructions for weight bearing status immediately post-op on the affected side</a:t>
            </a:r>
          </a:p>
        </p:txBody>
      </p:sp>
    </p:spTree>
    <p:extLst>
      <p:ext uri="{BB962C8B-B14F-4D97-AF65-F5344CB8AC3E}">
        <p14:creationId xmlns:p14="http://schemas.microsoft.com/office/powerpoint/2010/main" val="405724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References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sp>
        <p:nvSpPr>
          <p:cNvPr id="14" name="TextBox 13"/>
          <p:cNvSpPr txBox="1"/>
          <p:nvPr/>
        </p:nvSpPr>
        <p:spPr>
          <a:xfrm>
            <a:off x="322217" y="1602376"/>
            <a:ext cx="9287691" cy="4524315"/>
          </a:xfrm>
          <a:prstGeom prst="rect">
            <a:avLst/>
          </a:prstGeom>
          <a:solidFill>
            <a:srgbClr val="CDDEF3"/>
          </a:solidFill>
        </p:spPr>
        <p:txBody>
          <a:bodyPr wrap="square" rtlCol="0">
            <a:spAutoFit/>
          </a:bodyPr>
          <a:lstStyle/>
          <a:p>
            <a:r>
              <a:rPr lang="en-GB" b="1" dirty="0"/>
              <a:t>Locked versus standard unlocked plating of the symphysis pubis in a Type-C pelvic injury: A cadaver biomechanical study</a:t>
            </a:r>
            <a:r>
              <a:rPr lang="en-GB" dirty="0"/>
              <a:t> </a:t>
            </a:r>
          </a:p>
          <a:p>
            <a:r>
              <a:rPr lang="en-GB" dirty="0" err="1"/>
              <a:t>Berton</a:t>
            </a:r>
            <a:r>
              <a:rPr lang="en-GB" dirty="0"/>
              <a:t> R. </a:t>
            </a:r>
            <a:r>
              <a:rPr lang="en-GB" dirty="0" err="1"/>
              <a:t>Moed</a:t>
            </a:r>
            <a:r>
              <a:rPr lang="en-GB" dirty="0"/>
              <a:t> </a:t>
            </a:r>
            <a:r>
              <a:rPr lang="en-GB" dirty="0" err="1"/>
              <a:t>a,b</a:t>
            </a:r>
            <a:r>
              <a:rPr lang="en-GB" dirty="0"/>
              <a:t>,*, Christopher P. </a:t>
            </a:r>
            <a:r>
              <a:rPr lang="en-GB" dirty="0" err="1"/>
              <a:t>O’Boynick</a:t>
            </a:r>
            <a:r>
              <a:rPr lang="en-GB" dirty="0"/>
              <a:t> a, J. Gary Bledsoe </a:t>
            </a:r>
            <a:r>
              <a:rPr lang="en-GB" dirty="0" err="1"/>
              <a:t>a,b</a:t>
            </a:r>
            <a:r>
              <a:rPr lang="en-GB" dirty="0"/>
              <a:t> a</a:t>
            </a:r>
          </a:p>
          <a:p>
            <a:r>
              <a:rPr lang="en-GB" dirty="0"/>
              <a:t>Saint Louis University School of Medicine</a:t>
            </a:r>
          </a:p>
          <a:p>
            <a:endParaRPr lang="en-GB" dirty="0"/>
          </a:p>
          <a:p>
            <a:r>
              <a:rPr lang="en-GB" dirty="0"/>
              <a:t>Five specimens experienced failure at the jig mounting/S1 vertebral body interface, occurring between 360,000 and 715,000 cycles. Frank failure of the anterior or posterior instrumentation did not occur. Pubic </a:t>
            </a:r>
            <a:r>
              <a:rPr lang="en-GB" dirty="0" err="1"/>
              <a:t>symphyseal</a:t>
            </a:r>
            <a:r>
              <a:rPr lang="en-GB" dirty="0"/>
              <a:t> locked plating does not appear to offer any advantage over standard unlocked plating for a Type-C (OTA 61-C1.2) pelvic ring injury.</a:t>
            </a:r>
          </a:p>
          <a:p>
            <a:endParaRPr lang="en-GB" dirty="0"/>
          </a:p>
          <a:p>
            <a:r>
              <a:rPr lang="en-GB" b="1" dirty="0"/>
              <a:t>Management outcomes in pubic diastasis: our experience with 19 patients</a:t>
            </a:r>
          </a:p>
          <a:p>
            <a:r>
              <a:rPr lang="en-GB" dirty="0"/>
              <a:t>Sameer Aggarwal†, Kamal Bali*, </a:t>
            </a:r>
            <a:r>
              <a:rPr lang="en-GB" dirty="0" err="1"/>
              <a:t>Vibhu</a:t>
            </a:r>
            <a:r>
              <a:rPr lang="en-GB" dirty="0"/>
              <a:t> Krishnan, Vishal Kumar, </a:t>
            </a:r>
            <a:r>
              <a:rPr lang="en-GB" dirty="0" err="1"/>
              <a:t>Dharm</a:t>
            </a:r>
            <a:r>
              <a:rPr lang="en-GB" dirty="0"/>
              <a:t> </a:t>
            </a:r>
            <a:r>
              <a:rPr lang="en-GB" dirty="0" err="1"/>
              <a:t>Meena</a:t>
            </a:r>
            <a:r>
              <a:rPr lang="en-GB" dirty="0"/>
              <a:t> and Ramesh K Sen†</a:t>
            </a:r>
          </a:p>
          <a:p>
            <a:endParaRPr lang="en-GB" dirty="0"/>
          </a:p>
          <a:p>
            <a:r>
              <a:rPr lang="en-GB" dirty="0"/>
              <a:t>Case series of 13 APCII injuries. 7 single plate (1 implant failure), 6 double plate (2 implant failures)</a:t>
            </a:r>
          </a:p>
          <a:p>
            <a:endParaRPr lang="en-GB" dirty="0"/>
          </a:p>
        </p:txBody>
      </p:sp>
    </p:spTree>
    <p:extLst>
      <p:ext uri="{BB962C8B-B14F-4D97-AF65-F5344CB8AC3E}">
        <p14:creationId xmlns:p14="http://schemas.microsoft.com/office/powerpoint/2010/main" val="1301669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cs typeface="Arial" panose="020B0604020202020204" pitchFamily="34" charset="0"/>
              </a:rPr>
              <a:t>References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3" cstate="print"/>
          <a:srcRect b="35165"/>
          <a:stretch/>
        </p:blipFill>
        <p:spPr bwMode="auto">
          <a:xfrm>
            <a:off x="7061015" y="123825"/>
            <a:ext cx="2640196" cy="323850"/>
          </a:xfrm>
          <a:prstGeom prst="rect">
            <a:avLst/>
          </a:prstGeom>
          <a:noFill/>
        </p:spPr>
      </p:pic>
      <p:sp>
        <p:nvSpPr>
          <p:cNvPr id="14" name="TextBox 13"/>
          <p:cNvSpPr txBox="1"/>
          <p:nvPr/>
        </p:nvSpPr>
        <p:spPr>
          <a:xfrm>
            <a:off x="322217" y="1602376"/>
            <a:ext cx="9287691" cy="3970318"/>
          </a:xfrm>
          <a:prstGeom prst="rect">
            <a:avLst/>
          </a:prstGeom>
          <a:solidFill>
            <a:srgbClr val="CDDEF3"/>
          </a:solidFill>
        </p:spPr>
        <p:txBody>
          <a:bodyPr wrap="square" rtlCol="0">
            <a:spAutoFit/>
          </a:bodyPr>
          <a:lstStyle/>
          <a:p>
            <a:r>
              <a:rPr lang="en-GB" dirty="0"/>
              <a:t>Simonian et al had concluded that combined anterior and posterior fixation was optimal for APC type II injuries</a:t>
            </a:r>
          </a:p>
          <a:p>
            <a:endParaRPr lang="en-GB" dirty="0"/>
          </a:p>
          <a:p>
            <a:r>
              <a:rPr lang="en-GB" dirty="0" err="1"/>
              <a:t>Dujardin</a:t>
            </a:r>
            <a:r>
              <a:rPr lang="en-GB" dirty="0"/>
              <a:t> et al also reported a decrease in the </a:t>
            </a:r>
            <a:r>
              <a:rPr lang="en-GB" dirty="0" err="1"/>
              <a:t>micromotions</a:t>
            </a:r>
            <a:r>
              <a:rPr lang="en-GB" dirty="0"/>
              <a:t> at the SI joint in these injuries when combining anterior plate fixation with sacroiliac fixation compared with isolated anterior plate fixation for APCII cadaveric models. Postulate reduce pain and development of OA.</a:t>
            </a:r>
          </a:p>
          <a:p>
            <a:endParaRPr lang="en-GB" dirty="0"/>
          </a:p>
          <a:p>
            <a:r>
              <a:rPr lang="en-GB" dirty="0" err="1"/>
              <a:t>MacAvoy</a:t>
            </a:r>
            <a:r>
              <a:rPr lang="en-GB" dirty="0"/>
              <a:t> et al on the other hand suggested that single anterior plating of the pubic symphysis had similar biomechanical properties to two plates in pelvis with isolated rotational instability. They reported no difference between single and double plate fixation of the symphysis.</a:t>
            </a:r>
          </a:p>
          <a:p>
            <a:endParaRPr lang="en-GB" dirty="0"/>
          </a:p>
          <a:p>
            <a:r>
              <a:rPr lang="en-GB" dirty="0"/>
              <a:t>Tile et al had also concluded single anterior </a:t>
            </a:r>
            <a:r>
              <a:rPr lang="en-GB" dirty="0" err="1"/>
              <a:t>symphyseal</a:t>
            </a:r>
            <a:r>
              <a:rPr lang="en-GB" dirty="0"/>
              <a:t> plating as the ideal and sufficient fixation for APC injuries with a displacement of the posterior ring of less than 1 cm (rotationally unstable but vertically stable pelvic ring).</a:t>
            </a:r>
          </a:p>
        </p:txBody>
      </p:sp>
    </p:spTree>
    <p:extLst>
      <p:ext uri="{BB962C8B-B14F-4D97-AF65-F5344CB8AC3E}">
        <p14:creationId xmlns:p14="http://schemas.microsoft.com/office/powerpoint/2010/main" val="115885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Plate failure</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pic>
        <p:nvPicPr>
          <p:cNvPr id="10" name="Picture 9"/>
          <p:cNvPicPr/>
          <p:nvPr/>
        </p:nvPicPr>
        <p:blipFill rotWithShape="1">
          <a:blip r:embed="rId5"/>
          <a:srcRect l="27398" t="18090" r="20026" b="20411"/>
          <a:stretch/>
        </p:blipFill>
        <p:spPr>
          <a:xfrm>
            <a:off x="373148" y="1434407"/>
            <a:ext cx="4645892" cy="3401753"/>
          </a:xfrm>
          <a:prstGeom prst="rect">
            <a:avLst/>
          </a:prstGeom>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7331" t="37222" r="44089" b="24167"/>
          <a:stretch/>
        </p:blipFill>
        <p:spPr bwMode="auto">
          <a:xfrm>
            <a:off x="5228380" y="3312160"/>
            <a:ext cx="4200100" cy="319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4069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Plate failure</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7331" t="34166" r="5671" b="18889"/>
          <a:stretch/>
        </p:blipFill>
        <p:spPr bwMode="auto">
          <a:xfrm>
            <a:off x="406399" y="1727200"/>
            <a:ext cx="9026769" cy="35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1960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Appendix</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6" name="Picture 2" descr="http://www2.eng.cam.ac.uk/%7Ecnm24/images/CUnibi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21" y="16399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ivisional Head of Finance - Financial Management"/>
          <p:cNvPicPr>
            <a:picLocks noChangeAspect="1" noChangeArrowheads="1"/>
          </p:cNvPicPr>
          <p:nvPr/>
        </p:nvPicPr>
        <p:blipFill rotWithShape="1">
          <a:blip r:embed="rId4" cstate="print"/>
          <a:srcRect b="35165"/>
          <a:stretch/>
        </p:blipFill>
        <p:spPr bwMode="auto">
          <a:xfrm>
            <a:off x="7061015" y="123825"/>
            <a:ext cx="2640196" cy="323850"/>
          </a:xfrm>
          <a:prstGeom prst="rect">
            <a:avLst/>
          </a:prstGeom>
          <a:noFill/>
        </p:spPr>
      </p:pic>
      <p:pic>
        <p:nvPicPr>
          <p:cNvPr id="1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5619" t="31740" r="16580" b="28369"/>
          <a:stretch/>
        </p:blipFill>
        <p:spPr bwMode="auto">
          <a:xfrm>
            <a:off x="2626657" y="2293131"/>
            <a:ext cx="4229264" cy="3411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313508" y="1397725"/>
            <a:ext cx="9287691" cy="369332"/>
          </a:xfrm>
          <a:prstGeom prst="rect">
            <a:avLst/>
          </a:prstGeom>
          <a:solidFill>
            <a:srgbClr val="CDDEF3"/>
          </a:solidFill>
        </p:spPr>
        <p:txBody>
          <a:bodyPr wrap="square" rtlCol="0">
            <a:spAutoFit/>
          </a:bodyPr>
          <a:lstStyle/>
          <a:p>
            <a:pPr marL="285750" indent="-285750">
              <a:buFont typeface="Arial" panose="020B0604020202020204" pitchFamily="34" charset="0"/>
              <a:buChar char="•"/>
            </a:pPr>
            <a:r>
              <a:rPr lang="en-GB" dirty="0"/>
              <a:t>AO</a:t>
            </a:r>
          </a:p>
        </p:txBody>
      </p:sp>
    </p:spTree>
    <p:extLst>
      <p:ext uri="{BB962C8B-B14F-4D97-AF65-F5344CB8AC3E}">
        <p14:creationId xmlns:p14="http://schemas.microsoft.com/office/powerpoint/2010/main" val="256678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11012</TotalTime>
  <Words>1490</Words>
  <Application>Microsoft Macintosh PowerPoint</Application>
  <PresentationFormat>A4 Paper (210x297 mm)</PresentationFormat>
  <Paragraphs>237</Paragraphs>
  <Slides>22</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Office Theme</vt:lpstr>
      <vt:lpstr>PowerPoint Presentation</vt:lpstr>
      <vt:lpstr>Anatomy of Injury</vt:lpstr>
      <vt:lpstr>Methods</vt:lpstr>
      <vt:lpstr>Results</vt:lpstr>
      <vt:lpstr>Results</vt:lpstr>
      <vt:lpstr>Results</vt:lpstr>
      <vt:lpstr>Results</vt:lpstr>
      <vt:lpstr>Results</vt:lpstr>
      <vt:lpstr>Results</vt:lpstr>
      <vt:lpstr>Results</vt:lpstr>
      <vt:lpstr>Results</vt:lpstr>
      <vt:lpstr>Results – Anterior pelvis fixation technique</vt:lpstr>
      <vt:lpstr>Results – Posterior pelvis fixation technique</vt:lpstr>
      <vt:lpstr>Conclusions</vt:lpstr>
      <vt:lpstr>Questions</vt:lpstr>
      <vt:lpstr>Results – Use of locking plates</vt:lpstr>
      <vt:lpstr>Results – Post operative weight bearing</vt:lpstr>
      <vt:lpstr>References</vt:lpstr>
      <vt:lpstr>References</vt:lpstr>
      <vt:lpstr>Plate failure</vt:lpstr>
      <vt:lpstr>Plate failure</vt:lpstr>
      <vt:lpstr>Appendix</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152</cp:revision>
  <cp:lastPrinted>2014-04-22T15:26:05Z</cp:lastPrinted>
  <dcterms:created xsi:type="dcterms:W3CDTF">2014-04-22T15:24:51Z</dcterms:created>
  <dcterms:modified xsi:type="dcterms:W3CDTF">2018-03-19T14:19:32Z</dcterms:modified>
</cp:coreProperties>
</file>