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60" r:id="rId4"/>
    <p:sldId id="259" r:id="rId5"/>
    <p:sldId id="267" r:id="rId6"/>
    <p:sldId id="268" r:id="rId7"/>
    <p:sldId id="261" r:id="rId8"/>
    <p:sldId id="269" r:id="rId9"/>
    <p:sldId id="271" r:id="rId10"/>
    <p:sldId id="274" r:id="rId11"/>
    <p:sldId id="277" r:id="rId12"/>
    <p:sldId id="272" r:id="rId13"/>
    <p:sldId id="273" r:id="rId14"/>
    <p:sldId id="262" r:id="rId15"/>
    <p:sldId id="275" r:id="rId16"/>
    <p:sldId id="276" r:id="rId17"/>
    <p:sldId id="263" r:id="rId18"/>
    <p:sldId id="278" r:id="rId19"/>
    <p:sldId id="265" r:id="rId20"/>
    <p:sldId id="26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5"/>
    <p:restoredTop sz="79630"/>
  </p:normalViewPr>
  <p:slideViewPr>
    <p:cSldViewPr snapToGrid="0" snapToObjects="1">
      <p:cViewPr>
        <p:scale>
          <a:sx n="73" d="100"/>
          <a:sy n="73" d="100"/>
        </p:scale>
        <p:origin x="147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5F6975-8989-6743-8DBB-7902DE687A35}" type="datetimeFigureOut">
              <a:rPr lang="en-US" smtClean="0"/>
              <a:t>10/3/17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72115-BF5C-494E-B15C-0A6F6BBD9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9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Osteosclerosis" TargetMode="External"/><Relationship Id="rId4" Type="http://schemas.openxmlformats.org/officeDocument/2006/relationships/hyperlink" Target="https://en.wikipedia.org/wiki/Bone_cyst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seen in retroversion or</a:t>
            </a:r>
            <a:r>
              <a:rPr lang="en-US" baseline="0" dirty="0" smtClean="0"/>
              <a:t> a deep acetabulum (coxa </a:t>
            </a:r>
            <a:r>
              <a:rPr lang="en-US" baseline="0" dirty="0" err="1" smtClean="0"/>
              <a:t>profunda</a:t>
            </a:r>
            <a:r>
              <a:rPr lang="en-US" baseline="0" dirty="0" smtClean="0"/>
              <a:t>).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Coxa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profunda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a hip in which the floor of the fossa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acetabuli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touches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ilioischial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line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72115-BF5C-494E-B15C-0A6F6BBD92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74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June 1996 </a:t>
            </a:r>
            <a:r>
              <a:rPr lang="mr-IN" dirty="0" smtClean="0"/>
              <a:t>–</a:t>
            </a:r>
            <a:r>
              <a:rPr lang="en-US" dirty="0" smtClean="0"/>
              <a:t> April 2001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72115-BF5C-494E-B15C-0A6F6BBD92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697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 to obtain unequivocal data,</a:t>
            </a:r>
            <a:r>
              <a:rPr lang="en-US" baseline="0" dirty="0" smtClean="0"/>
              <a:t> two well defined hip configurations were selected, which represent most closely the two mechanisms of impingement.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Mild OA only because</a:t>
            </a:r>
            <a:r>
              <a:rPr lang="en-US" baseline="0" dirty="0" smtClean="0"/>
              <a:t> as disease progresses information about the starting point obscured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Varus or valgus if </a:t>
            </a:r>
            <a:r>
              <a:rPr lang="en-US" dirty="0" err="1" smtClean="0"/>
              <a:t>centre</a:t>
            </a:r>
            <a:r>
              <a:rPr lang="en-US" dirty="0" smtClean="0"/>
              <a:t> of rotation &gt; 5mm above or below the tip of the GT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Grade Description</a:t>
            </a:r>
          </a:p>
          <a:p>
            <a:r>
              <a:rPr lang="en-US" dirty="0" smtClean="0">
                <a:effectLst/>
              </a:rPr>
              <a:t>0 No osteoarthritis signs</a:t>
            </a: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1</a:t>
            </a:r>
            <a:r>
              <a:rPr lang="en-US" baseline="0" dirty="0" smtClean="0">
                <a:effectLst/>
              </a:rPr>
              <a:t> </a:t>
            </a:r>
            <a:r>
              <a:rPr lang="en-US" dirty="0" smtClean="0">
                <a:effectLst/>
              </a:rPr>
              <a:t>Mild:</a:t>
            </a:r>
          </a:p>
          <a:p>
            <a:r>
              <a:rPr lang="en-US" dirty="0" smtClean="0">
                <a:effectLst/>
              </a:rPr>
              <a:t>increased 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Osteosclerosis"/>
              </a:rPr>
              <a:t>osteosclerosis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minor joint space narrowing</a:t>
            </a:r>
          </a:p>
          <a:p>
            <a:r>
              <a:rPr lang="en-US" dirty="0" smtClean="0">
                <a:effectLst/>
              </a:rPr>
              <a:t>no or minor loss of head </a:t>
            </a:r>
            <a:r>
              <a:rPr lang="en-US" dirty="0" err="1" smtClean="0">
                <a:effectLst/>
              </a:rPr>
              <a:t>sphericity</a:t>
            </a:r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2</a:t>
            </a:r>
            <a:r>
              <a:rPr lang="en-US" baseline="0" dirty="0" smtClean="0">
                <a:effectLst/>
              </a:rPr>
              <a:t> </a:t>
            </a:r>
            <a:r>
              <a:rPr lang="en-US" dirty="0" smtClean="0">
                <a:effectLst/>
              </a:rPr>
              <a:t>Moderate:</a:t>
            </a:r>
          </a:p>
          <a:p>
            <a:r>
              <a:rPr lang="en-US" dirty="0" smtClean="0">
                <a:effectLst/>
              </a:rPr>
              <a:t>small 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Bone cyst"/>
              </a:rPr>
              <a:t>bone cyst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moderate joint space narrowing</a:t>
            </a:r>
          </a:p>
          <a:p>
            <a:r>
              <a:rPr lang="en-US" dirty="0" smtClean="0">
                <a:effectLst/>
              </a:rPr>
              <a:t>moderate loss of head </a:t>
            </a:r>
            <a:r>
              <a:rPr lang="en-US" dirty="0" err="1" smtClean="0">
                <a:effectLst/>
              </a:rPr>
              <a:t>sphericity</a:t>
            </a:r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3 Severe:</a:t>
            </a:r>
          </a:p>
          <a:p>
            <a:r>
              <a:rPr lang="en-US" dirty="0" smtClean="0">
                <a:effectLst/>
              </a:rPr>
              <a:t>large bone cysts</a:t>
            </a:r>
          </a:p>
          <a:p>
            <a:r>
              <a:rPr lang="en-US" dirty="0" smtClean="0">
                <a:effectLst/>
              </a:rPr>
              <a:t>severe joint space narrowing, or joint space obliteration</a:t>
            </a:r>
          </a:p>
          <a:p>
            <a:r>
              <a:rPr lang="en-US" dirty="0" smtClean="0">
                <a:effectLst/>
              </a:rPr>
              <a:t>severe deformity of the head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72115-BF5C-494E-B15C-0A6F6BBD92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08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rgbClr val="FFFF00"/>
                </a:solidFill>
              </a:rPr>
              <a:t>Pistol grip deformity femoral head extends laterally in a convex shape to the base of the neck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solidFill>
                <a:srgbClr val="FFFF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rgbClr val="FFFF00"/>
                </a:solidFill>
              </a:rPr>
              <a:t>Aspherical femoral head if protrudes out of a circle drawn on the lateral and extended anteriorly in a convex shape to the base of the neck.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72115-BF5C-494E-B15C-0A6F6BBD92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97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Pincer -  over </a:t>
            </a:r>
            <a:r>
              <a:rPr lang="en-US" dirty="0" err="1" smtClean="0"/>
              <a:t>coverning</a:t>
            </a:r>
            <a:r>
              <a:rPr lang="en-US" dirty="0" smtClean="0"/>
              <a:t> acetabulum. At the limit of movement the femoral neck abuts against the labrum, which acts like a bumper.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72115-BF5C-494E-B15C-0A6F6BBD929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21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808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9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62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93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97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8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3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6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5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CE6DF-1439-4147-A5B5-E5A8760986C4}" type="datetimeFigureOut">
              <a:rPr lang="en-US" smtClean="0"/>
              <a:t>10/3/17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36D41-4EAC-304E-B6B9-93FACF85C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9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0" t="19176" r="6523" b="18545"/>
          <a:stretch/>
        </p:blipFill>
        <p:spPr>
          <a:xfrm>
            <a:off x="235087" y="365125"/>
            <a:ext cx="11721826" cy="6285057"/>
          </a:xfrm>
        </p:spPr>
      </p:pic>
    </p:spTree>
    <p:extLst>
      <p:ext uri="{BB962C8B-B14F-4D97-AF65-F5344CB8AC3E}">
        <p14:creationId xmlns:p14="http://schemas.microsoft.com/office/powerpoint/2010/main" val="130725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0755"/>
          </a:xfrm>
        </p:spPr>
        <p:txBody>
          <a:bodyPr>
            <a:normAutofit/>
          </a:bodyPr>
          <a:lstStyle/>
          <a:p>
            <a:r>
              <a:rPr lang="en-US" smtClean="0"/>
              <a:t>Authors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" t="58485" r="5559" b="11952"/>
          <a:stretch/>
        </p:blipFill>
        <p:spPr>
          <a:xfrm>
            <a:off x="449389" y="2385644"/>
            <a:ext cx="11293221" cy="2479728"/>
          </a:xfrm>
          <a:effectLst/>
        </p:spPr>
      </p:pic>
      <p:sp>
        <p:nvSpPr>
          <p:cNvPr id="3" name="TextBox 2"/>
          <p:cNvSpPr txBox="1"/>
          <p:nvPr/>
        </p:nvSpPr>
        <p:spPr>
          <a:xfrm>
            <a:off x="838200" y="1594152"/>
            <a:ext cx="10447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Institution: Bern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357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 as a cause of OA </a:t>
            </a:r>
            <a:r>
              <a:rPr lang="en-US" dirty="0" err="1" smtClean="0"/>
              <a:t>recognised</a:t>
            </a:r>
            <a:r>
              <a:rPr lang="en-US" dirty="0" smtClean="0"/>
              <a:t> and described</a:t>
            </a:r>
          </a:p>
          <a:p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butment </a:t>
            </a:r>
            <a:r>
              <a:rPr lang="en-US" dirty="0"/>
              <a:t>of the </a:t>
            </a:r>
            <a:r>
              <a:rPr lang="en-US" dirty="0" smtClean="0"/>
              <a:t>acetabular </a:t>
            </a:r>
            <a:r>
              <a:rPr lang="en-US" dirty="0"/>
              <a:t>rim and the femoral </a:t>
            </a:r>
            <a:r>
              <a:rPr lang="en-US" dirty="0" smtClean="0"/>
              <a:t>neck associated abnormalities of the:</a:t>
            </a:r>
          </a:p>
          <a:p>
            <a:pPr lvl="1"/>
            <a:r>
              <a:rPr lang="en-US" sz="5400" dirty="0" smtClean="0"/>
              <a:t>Proximal femur (Cam)</a:t>
            </a:r>
          </a:p>
          <a:p>
            <a:pPr lvl="1"/>
            <a:r>
              <a:rPr lang="en-US" sz="5400" dirty="0" smtClean="0"/>
              <a:t>Acetabulum (Pincer)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59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 smtClean="0"/>
              <a:t>Pattern of articular damage caused by cam impingement differs from that seen in impingement resulting from acetabular </a:t>
            </a:r>
            <a:r>
              <a:rPr lang="en-US" sz="4800" dirty="0" err="1" smtClean="0"/>
              <a:t>overcover</a:t>
            </a:r>
            <a:endParaRPr lang="en-US" sz="4800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38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 / ‘pistol-grip’ / tilt deformity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Decreased or </a:t>
            </a:r>
            <a:r>
              <a:rPr lang="en-US" dirty="0"/>
              <a:t>absent </a:t>
            </a:r>
            <a:r>
              <a:rPr lang="en-US" dirty="0" smtClean="0"/>
              <a:t>wasting </a:t>
            </a:r>
            <a:r>
              <a:rPr lang="en-US" dirty="0"/>
              <a:t>of the junction of the femoral neck and head. </a:t>
            </a:r>
            <a:endParaRPr lang="en-US" dirty="0" smtClean="0"/>
          </a:p>
          <a:p>
            <a:r>
              <a:rPr lang="en-US" dirty="0" smtClean="0"/>
              <a:t>Aspherical </a:t>
            </a:r>
            <a:r>
              <a:rPr lang="en-US" dirty="0"/>
              <a:t>junction between the head and </a:t>
            </a:r>
            <a:r>
              <a:rPr lang="en-US" dirty="0" smtClean="0"/>
              <a:t>neck</a:t>
            </a:r>
            <a:r>
              <a:rPr lang="en-US" dirty="0"/>
              <a:t>.</a:t>
            </a:r>
            <a:r>
              <a:rPr lang="en-US" dirty="0" smtClean="0"/>
              <a:t> </a:t>
            </a:r>
            <a:r>
              <a:rPr lang="en-US" dirty="0"/>
              <a:t>I</a:t>
            </a:r>
            <a:r>
              <a:rPr lang="en-US" dirty="0" smtClean="0"/>
              <a:t>ncreased </a:t>
            </a:r>
            <a:r>
              <a:rPr lang="en-US" dirty="0"/>
              <a:t>radius of the femoral epiphysis as it joins the neck. </a:t>
            </a:r>
          </a:p>
          <a:p>
            <a:r>
              <a:rPr lang="en-US" dirty="0"/>
              <a:t>A</a:t>
            </a:r>
            <a:r>
              <a:rPr lang="en-US" dirty="0" smtClean="0"/>
              <a:t>lso </a:t>
            </a:r>
            <a:r>
              <a:rPr lang="en-US" dirty="0"/>
              <a:t>seen in slipped capital femoral </a:t>
            </a:r>
            <a:r>
              <a:rPr lang="en-US" dirty="0" smtClean="0"/>
              <a:t>epiphysis </a:t>
            </a:r>
            <a:r>
              <a:rPr lang="en-US" dirty="0"/>
              <a:t>or in any hip in which the femoral neck is too </a:t>
            </a:r>
            <a:r>
              <a:rPr lang="en-US" dirty="0" smtClean="0"/>
              <a:t>large.</a:t>
            </a:r>
          </a:p>
          <a:p>
            <a:r>
              <a:rPr lang="en-US" dirty="0"/>
              <a:t>A</a:t>
            </a:r>
            <a:r>
              <a:rPr lang="en-US" dirty="0" smtClean="0"/>
              <a:t>bnormal </a:t>
            </a:r>
            <a:r>
              <a:rPr lang="en-US" dirty="0"/>
              <a:t>junction is driven into the acetabulum producing damage to the cartilage in the area of the </a:t>
            </a:r>
            <a:r>
              <a:rPr lang="en-US" dirty="0" err="1"/>
              <a:t>anterosuperior</a:t>
            </a:r>
            <a:r>
              <a:rPr lang="en-US" dirty="0"/>
              <a:t> </a:t>
            </a:r>
            <a:r>
              <a:rPr lang="en-US" dirty="0" smtClean="0"/>
              <a:t>rim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805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Excessive acetabular coverage</a:t>
            </a:r>
          </a:p>
          <a:p>
            <a:r>
              <a:rPr lang="en-US" sz="3600" dirty="0" smtClean="0"/>
              <a:t>Results in impingement of of the femoral neck against the over covering acetabulum</a:t>
            </a:r>
          </a:p>
        </p:txBody>
      </p:sp>
    </p:spTree>
    <p:extLst>
      <p:ext uri="{BB962C8B-B14F-4D97-AF65-F5344CB8AC3E}">
        <p14:creationId xmlns:p14="http://schemas.microsoft.com/office/powerpoint/2010/main" val="1725137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Retrospective cohort study</a:t>
            </a:r>
          </a:p>
          <a:p>
            <a:endParaRPr lang="en-US" sz="3600" dirty="0" smtClean="0"/>
          </a:p>
          <a:p>
            <a:r>
              <a:rPr lang="en-US" sz="3600" dirty="0" smtClean="0"/>
              <a:t>Data harvest from 302 hips treated for intra-articular pathology with surgical dislocation</a:t>
            </a:r>
          </a:p>
          <a:p>
            <a:pPr lvl="1"/>
            <a:r>
              <a:rPr lang="en-US" sz="3200" dirty="0" smtClean="0"/>
              <a:t>Pattern of OA recorded</a:t>
            </a:r>
          </a:p>
          <a:p>
            <a:pPr lvl="1"/>
            <a:r>
              <a:rPr lang="en-US" sz="3200" dirty="0"/>
              <a:t>P</a:t>
            </a:r>
            <a:r>
              <a:rPr lang="en-US" sz="3200" dirty="0" smtClean="0"/>
              <a:t>lain film imaging reviewed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174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670964"/>
              </p:ext>
            </p:extLst>
          </p:nvPr>
        </p:nvGraphicFramePr>
        <p:xfrm>
          <a:off x="815340" y="822961"/>
          <a:ext cx="10866120" cy="53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9620"/>
                <a:gridCol w="6286500"/>
              </a:tblGrid>
              <a:tr h="87331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Inclusions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Exclusions (95)</a:t>
                      </a:r>
                      <a:endParaRPr lang="en-US" sz="3200" dirty="0"/>
                    </a:p>
                  </a:txBody>
                  <a:tcPr/>
                </a:tc>
              </a:tr>
              <a:tr h="445832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Pistol-grip</a:t>
                      </a:r>
                      <a:r>
                        <a:rPr lang="en-US" sz="2800" baseline="0" dirty="0" smtClean="0"/>
                        <a:t> deformity with a normal acetabulum</a:t>
                      </a:r>
                    </a:p>
                    <a:p>
                      <a:endParaRPr lang="en-US" sz="2800" baseline="0" dirty="0" smtClean="0"/>
                    </a:p>
                    <a:p>
                      <a:r>
                        <a:rPr lang="en-US" sz="2800" baseline="0" dirty="0" smtClean="0"/>
                        <a:t>Coxa </a:t>
                      </a:r>
                      <a:r>
                        <a:rPr lang="en-US" sz="2800" baseline="0" dirty="0" err="1" smtClean="0"/>
                        <a:t>profunda</a:t>
                      </a:r>
                      <a:r>
                        <a:rPr lang="en-US" sz="2800" baseline="0" dirty="0" smtClean="0"/>
                        <a:t> with a normal proximal femur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Traumatic conditions (37)</a:t>
                      </a:r>
                    </a:p>
                    <a:p>
                      <a:endParaRPr lang="en-US" sz="2800" dirty="0" smtClean="0"/>
                    </a:p>
                    <a:p>
                      <a:r>
                        <a:rPr lang="en-US" sz="2800" dirty="0" smtClean="0"/>
                        <a:t>AVN (14)</a:t>
                      </a:r>
                    </a:p>
                    <a:p>
                      <a:endParaRPr lang="en-US" sz="2800" dirty="0" smtClean="0"/>
                    </a:p>
                    <a:p>
                      <a:r>
                        <a:rPr lang="en-US" sz="2800" dirty="0" smtClean="0"/>
                        <a:t>Incomplete or inadequate</a:t>
                      </a:r>
                      <a:r>
                        <a:rPr lang="en-US" sz="2800" baseline="0" dirty="0" smtClean="0"/>
                        <a:t> pre-operative </a:t>
                      </a:r>
                      <a:r>
                        <a:rPr lang="en-US" sz="2800" baseline="0" dirty="0" err="1" smtClean="0"/>
                        <a:t>xrays</a:t>
                      </a:r>
                      <a:r>
                        <a:rPr lang="en-US" sz="2800" baseline="0" dirty="0" smtClean="0"/>
                        <a:t> (52)</a:t>
                      </a:r>
                    </a:p>
                    <a:p>
                      <a:endParaRPr lang="en-US" sz="2800" baseline="0" dirty="0" smtClean="0"/>
                    </a:p>
                    <a:p>
                      <a:r>
                        <a:rPr lang="en-US" sz="2800" baseline="0" dirty="0" smtClean="0"/>
                        <a:t>Radiographic OA ≥ </a:t>
                      </a:r>
                      <a:r>
                        <a:rPr lang="en-US" sz="2800" baseline="0" dirty="0" err="1" smtClean="0"/>
                        <a:t>Tonnis</a:t>
                      </a:r>
                      <a:r>
                        <a:rPr lang="en-US" sz="2800" baseline="0" dirty="0" smtClean="0"/>
                        <a:t> grade 1</a:t>
                      </a:r>
                    </a:p>
                    <a:p>
                      <a:endParaRPr lang="en-US" sz="2800" baseline="0" dirty="0" smtClean="0"/>
                    </a:p>
                    <a:p>
                      <a:r>
                        <a:rPr lang="en-US" sz="2800" baseline="0" dirty="0" err="1" smtClean="0"/>
                        <a:t>Perthes</a:t>
                      </a:r>
                      <a:r>
                        <a:rPr lang="en-US" sz="2800" baseline="0" dirty="0" smtClean="0"/>
                        <a:t> (7)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22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2" t="84771" r="5599" b="6332"/>
          <a:stretch/>
        </p:blipFill>
        <p:spPr>
          <a:xfrm>
            <a:off x="2171700" y="6092208"/>
            <a:ext cx="9784846" cy="765793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3553" y="20535"/>
            <a:ext cx="1897380" cy="1325563"/>
          </a:xfrm>
        </p:spPr>
        <p:txBody>
          <a:bodyPr/>
          <a:lstStyle/>
          <a:p>
            <a:r>
              <a:rPr lang="en-US" dirty="0" smtClean="0"/>
              <a:t>Cam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3" t="31870" r="54933" b="43953"/>
          <a:stretch/>
        </p:blipFill>
        <p:spPr>
          <a:xfrm>
            <a:off x="183553" y="1139887"/>
            <a:ext cx="5999894" cy="49523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91" t="23912" r="5599" b="40838"/>
          <a:stretch/>
        </p:blipFill>
        <p:spPr>
          <a:xfrm>
            <a:off x="6330875" y="1592743"/>
            <a:ext cx="5861125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59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365125"/>
            <a:ext cx="1897380" cy="1325563"/>
          </a:xfrm>
        </p:spPr>
        <p:txBody>
          <a:bodyPr/>
          <a:lstStyle/>
          <a:p>
            <a:r>
              <a:rPr lang="en-US" smtClean="0"/>
              <a:t>Pincer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8" t="24760" r="50772" b="32259"/>
          <a:stretch/>
        </p:blipFill>
        <p:spPr>
          <a:xfrm>
            <a:off x="3002280" y="204470"/>
            <a:ext cx="6743700" cy="6332864"/>
          </a:xfrm>
        </p:spPr>
      </p:pic>
      <p:sp>
        <p:nvSpPr>
          <p:cNvPr id="3" name="Rectangle 2"/>
          <p:cNvSpPr/>
          <p:nvPr/>
        </p:nvSpPr>
        <p:spPr>
          <a:xfrm>
            <a:off x="3291840" y="5012354"/>
            <a:ext cx="64541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Coxa </a:t>
            </a:r>
            <a:r>
              <a:rPr lang="en-US" sz="2800" b="1" dirty="0" err="1" smtClean="0">
                <a:solidFill>
                  <a:srgbClr val="FFFF00"/>
                </a:solidFill>
              </a:rPr>
              <a:t>profunda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if </a:t>
            </a:r>
            <a:r>
              <a:rPr lang="en-US" sz="2800" b="1" dirty="0">
                <a:solidFill>
                  <a:srgbClr val="FFFF00"/>
                </a:solidFill>
              </a:rPr>
              <a:t>the floor of the fossa </a:t>
            </a:r>
            <a:r>
              <a:rPr lang="en-US" sz="2800" b="1" dirty="0" err="1">
                <a:solidFill>
                  <a:srgbClr val="FFFF00"/>
                </a:solidFill>
              </a:rPr>
              <a:t>acetabuli</a:t>
            </a:r>
            <a:r>
              <a:rPr lang="en-US" sz="2800" b="1" dirty="0">
                <a:solidFill>
                  <a:srgbClr val="FFFF00"/>
                </a:solidFill>
              </a:rPr>
              <a:t> touched the </a:t>
            </a:r>
            <a:r>
              <a:rPr lang="en-US" sz="2800" b="1" dirty="0" err="1">
                <a:solidFill>
                  <a:srgbClr val="FFFF00"/>
                </a:solidFill>
              </a:rPr>
              <a:t>ilioischial</a:t>
            </a:r>
            <a:r>
              <a:rPr lang="en-US" sz="2800" b="1" dirty="0">
                <a:solidFill>
                  <a:srgbClr val="FFFF00"/>
                </a:solidFill>
              </a:rPr>
              <a:t> line</a:t>
            </a:r>
          </a:p>
        </p:txBody>
      </p:sp>
    </p:spTree>
    <p:extLst>
      <p:ext uri="{BB962C8B-B14F-4D97-AF65-F5344CB8AC3E}">
        <p14:creationId xmlns:p14="http://schemas.microsoft.com/office/powerpoint/2010/main" val="1462632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365125"/>
            <a:ext cx="1897380" cy="1325563"/>
          </a:xfrm>
        </p:spPr>
        <p:txBody>
          <a:bodyPr/>
          <a:lstStyle/>
          <a:p>
            <a:r>
              <a:rPr lang="en-US" smtClean="0"/>
              <a:t>Pincer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8" t="24760" r="50772" b="32259"/>
          <a:stretch/>
        </p:blipFill>
        <p:spPr>
          <a:xfrm>
            <a:off x="3002280" y="204470"/>
            <a:ext cx="6743700" cy="6332864"/>
          </a:xfrm>
        </p:spPr>
      </p:pic>
      <p:cxnSp>
        <p:nvCxnSpPr>
          <p:cNvPr id="7" name="Straight Connector 6"/>
          <p:cNvCxnSpPr/>
          <p:nvPr/>
        </p:nvCxnSpPr>
        <p:spPr>
          <a:xfrm>
            <a:off x="7703820" y="457200"/>
            <a:ext cx="1348739" cy="4572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7703820" y="1394461"/>
            <a:ext cx="777240" cy="2022902"/>
          </a:xfrm>
          <a:custGeom>
            <a:avLst/>
            <a:gdLst>
              <a:gd name="connsiteX0" fmla="*/ 0 w 548640"/>
              <a:gd name="connsiteY0" fmla="*/ 0 h 1138593"/>
              <a:gd name="connsiteX1" fmla="*/ 320040 w 548640"/>
              <a:gd name="connsiteY1" fmla="*/ 160020 h 1138593"/>
              <a:gd name="connsiteX2" fmla="*/ 388620 w 548640"/>
              <a:gd name="connsiteY2" fmla="*/ 205740 h 1138593"/>
              <a:gd name="connsiteX3" fmla="*/ 434340 w 548640"/>
              <a:gd name="connsiteY3" fmla="*/ 274320 h 1138593"/>
              <a:gd name="connsiteX4" fmla="*/ 480060 w 548640"/>
              <a:gd name="connsiteY4" fmla="*/ 480060 h 1138593"/>
              <a:gd name="connsiteX5" fmla="*/ 502920 w 548640"/>
              <a:gd name="connsiteY5" fmla="*/ 571500 h 1138593"/>
              <a:gd name="connsiteX6" fmla="*/ 548640 w 548640"/>
              <a:gd name="connsiteY6" fmla="*/ 708660 h 1138593"/>
              <a:gd name="connsiteX7" fmla="*/ 525780 w 548640"/>
              <a:gd name="connsiteY7" fmla="*/ 960120 h 1138593"/>
              <a:gd name="connsiteX8" fmla="*/ 480060 w 548640"/>
              <a:gd name="connsiteY8" fmla="*/ 1074420 h 1138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640" h="1138593">
                <a:moveTo>
                  <a:pt x="0" y="0"/>
                </a:moveTo>
                <a:cubicBezTo>
                  <a:pt x="106680" y="53340"/>
                  <a:pt x="214629" y="104214"/>
                  <a:pt x="320040" y="160020"/>
                </a:cubicBezTo>
                <a:cubicBezTo>
                  <a:pt x="344321" y="172875"/>
                  <a:pt x="369193" y="186313"/>
                  <a:pt x="388620" y="205740"/>
                </a:cubicBezTo>
                <a:cubicBezTo>
                  <a:pt x="408047" y="225167"/>
                  <a:pt x="422053" y="249746"/>
                  <a:pt x="434340" y="274320"/>
                </a:cubicBezTo>
                <a:cubicBezTo>
                  <a:pt x="464000" y="333639"/>
                  <a:pt x="468353" y="421527"/>
                  <a:pt x="480060" y="480060"/>
                </a:cubicBezTo>
                <a:cubicBezTo>
                  <a:pt x="486222" y="510868"/>
                  <a:pt x="493892" y="541407"/>
                  <a:pt x="502920" y="571500"/>
                </a:cubicBezTo>
                <a:cubicBezTo>
                  <a:pt x="516768" y="617661"/>
                  <a:pt x="548640" y="708660"/>
                  <a:pt x="548640" y="708660"/>
                </a:cubicBezTo>
                <a:cubicBezTo>
                  <a:pt x="541020" y="792480"/>
                  <a:pt x="540407" y="877235"/>
                  <a:pt x="525780" y="960120"/>
                </a:cubicBezTo>
                <a:cubicBezTo>
                  <a:pt x="477650" y="1232855"/>
                  <a:pt x="480060" y="1125180"/>
                  <a:pt x="480060" y="107442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35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365125"/>
            <a:ext cx="1897380" cy="1325563"/>
          </a:xfrm>
        </p:spPr>
        <p:txBody>
          <a:bodyPr/>
          <a:lstStyle/>
          <a:p>
            <a:r>
              <a:rPr lang="en-US" smtClean="0"/>
              <a:t>Pincer</a:t>
            </a:r>
            <a:endParaRPr lang="en-US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4" t="12156" r="9355" b="8515"/>
          <a:stretch/>
        </p:blipFill>
        <p:spPr>
          <a:xfrm>
            <a:off x="2506980" y="152399"/>
            <a:ext cx="9471660" cy="6666209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0" t="12156" r="50427" b="20757"/>
          <a:stretch/>
        </p:blipFill>
        <p:spPr>
          <a:xfrm>
            <a:off x="2697480" y="152399"/>
            <a:ext cx="4545330" cy="5637509"/>
          </a:xfrm>
        </p:spPr>
      </p:pic>
    </p:spTree>
    <p:extLst>
      <p:ext uri="{BB962C8B-B14F-4D97-AF65-F5344CB8AC3E}">
        <p14:creationId xmlns:p14="http://schemas.microsoft.com/office/powerpoint/2010/main" val="625347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of intra-articular damage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Labral and acetabular cartilage evaluated for stability</a:t>
            </a:r>
          </a:p>
          <a:p>
            <a:r>
              <a:rPr lang="en-US" dirty="0" smtClean="0"/>
              <a:t>Width = Extent of cartilage lesion along the acetabular rim </a:t>
            </a:r>
          </a:p>
          <a:p>
            <a:r>
              <a:rPr lang="en-US" dirty="0" smtClean="0"/>
              <a:t>Depth = Extension from the acetabular rim towards the acetabular fossa </a:t>
            </a:r>
          </a:p>
          <a:p>
            <a:endParaRPr lang="en-US" dirty="0" smtClean="0"/>
          </a:p>
          <a:p>
            <a:r>
              <a:rPr lang="en-US" dirty="0" smtClean="0"/>
              <a:t>Pathological changes documented on a diagram of the acetabulum divided into 12 sectors 6 o’clock being located in the middle of the incision acetabular notch.</a:t>
            </a:r>
          </a:p>
          <a:p>
            <a:endParaRPr lang="en-US" dirty="0" smtClean="0"/>
          </a:p>
          <a:p>
            <a:r>
              <a:rPr lang="en-US" dirty="0" smtClean="0"/>
              <a:t>Results depicted on a histogram displaying frequency distribution for the site of both acetabular and labral lesions. Mean size of cartilage lesion was calculated and displayed.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00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57 Cam (17 combined with coxa </a:t>
            </a:r>
            <a:r>
              <a:rPr lang="en-US" dirty="0" err="1" smtClean="0"/>
              <a:t>profunda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= 26 pure Cam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24 men, 2 women, mean age 32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54 coxa </a:t>
            </a:r>
            <a:r>
              <a:rPr lang="en-US" dirty="0" err="1" smtClean="0"/>
              <a:t>profunda</a:t>
            </a:r>
            <a:r>
              <a:rPr lang="en-US" dirty="0" smtClean="0"/>
              <a:t> (17 combined with Cam)</a:t>
            </a:r>
          </a:p>
          <a:p>
            <a:pPr marL="457200" lvl="1" indent="0">
              <a:buNone/>
            </a:pPr>
            <a:r>
              <a:rPr lang="en-US" sz="2800" dirty="0" smtClean="0"/>
              <a:t>= 16 isolated coxa</a:t>
            </a:r>
          </a:p>
          <a:p>
            <a:pPr marL="457200" lvl="1" indent="0">
              <a:buNone/>
            </a:pPr>
            <a:r>
              <a:rPr lang="en-US" sz="2800" dirty="0" smtClean="0"/>
              <a:t>2 men, 14 women, mean age 40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2911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0021" y="1825625"/>
            <a:ext cx="464058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Most damage </a:t>
            </a:r>
            <a:r>
              <a:rPr lang="en-US" dirty="0" err="1" smtClean="0"/>
              <a:t>anterosuperiorly</a:t>
            </a:r>
            <a:r>
              <a:rPr lang="en-US" dirty="0" smtClean="0"/>
              <a:t> 1 o’clock</a:t>
            </a:r>
          </a:p>
          <a:p>
            <a:endParaRPr lang="en-US" dirty="0"/>
          </a:p>
          <a:p>
            <a:r>
              <a:rPr lang="en-US" dirty="0" smtClean="0"/>
              <a:t>Mean depth 11mm</a:t>
            </a:r>
          </a:p>
          <a:p>
            <a:endParaRPr lang="en-US" dirty="0"/>
          </a:p>
          <a:p>
            <a:r>
              <a:rPr lang="en-US" dirty="0" smtClean="0"/>
              <a:t>Caused separation </a:t>
            </a:r>
            <a:r>
              <a:rPr lang="en-US" dirty="0"/>
              <a:t>between the labrum &amp;</a:t>
            </a:r>
            <a:r>
              <a:rPr lang="en-US" dirty="0" smtClean="0"/>
              <a:t> </a:t>
            </a:r>
            <a:r>
              <a:rPr lang="en-US" dirty="0"/>
              <a:t>cartilage. </a:t>
            </a:r>
            <a:r>
              <a:rPr lang="en-US" dirty="0" smtClean="0"/>
              <a:t>During </a:t>
            </a:r>
            <a:r>
              <a:rPr lang="en-US" dirty="0"/>
              <a:t>flexion, the cartilage was sheared off the bone by the non-spherical femoral head while the labrum remained untouched. </a:t>
            </a:r>
          </a:p>
          <a:p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8" t="15833" r="20369" b="23225"/>
          <a:stretch/>
        </p:blipFill>
        <p:spPr>
          <a:xfrm>
            <a:off x="4800601" y="1825625"/>
            <a:ext cx="678958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33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incer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1808" y="1499870"/>
            <a:ext cx="4244472" cy="476377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Alterations of the labrum were circumferential</a:t>
            </a:r>
          </a:p>
          <a:p>
            <a:endParaRPr lang="en-US" dirty="0" smtClean="0"/>
          </a:p>
          <a:p>
            <a:r>
              <a:rPr lang="en-US" dirty="0" smtClean="0"/>
              <a:t>Damage restricted to a narrow circumferential band</a:t>
            </a:r>
          </a:p>
          <a:p>
            <a:endParaRPr lang="en-US" dirty="0"/>
          </a:p>
          <a:p>
            <a:r>
              <a:rPr lang="en-US" dirty="0" smtClean="0"/>
              <a:t>During </a:t>
            </a:r>
            <a:r>
              <a:rPr lang="en-US" dirty="0"/>
              <a:t>movement the labrum is crushed between the acetabular rim and the femoral neck </a:t>
            </a:r>
            <a:r>
              <a:rPr lang="en-US" dirty="0" smtClean="0"/>
              <a:t>causing labral  </a:t>
            </a:r>
            <a:r>
              <a:rPr lang="en-US" dirty="0"/>
              <a:t>degeneration and ossification. 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3" t="22000" r="14178" b="20333"/>
          <a:stretch/>
        </p:blipFill>
        <p:spPr>
          <a:xfrm>
            <a:off x="4526280" y="937260"/>
            <a:ext cx="738391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34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" y="205105"/>
            <a:ext cx="10515600" cy="1325563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345565"/>
            <a:ext cx="10515600" cy="4351338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patterns of damage in the cam and pincer </a:t>
            </a:r>
            <a:r>
              <a:rPr lang="en-US" dirty="0" smtClean="0"/>
              <a:t>impingements </a:t>
            </a:r>
            <a:r>
              <a:rPr lang="en-US" dirty="0"/>
              <a:t>differ considerably and require a different </a:t>
            </a:r>
            <a:r>
              <a:rPr lang="en-US" dirty="0" err="1" smtClean="0"/>
              <a:t>pathomechanical</a:t>
            </a:r>
            <a:r>
              <a:rPr lang="en-US" dirty="0" smtClean="0"/>
              <a:t> </a:t>
            </a:r>
            <a:r>
              <a:rPr lang="en-US" dirty="0"/>
              <a:t>explanation</a:t>
            </a:r>
            <a:r>
              <a:rPr lang="en-US" dirty="0" smtClean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t="68333" r="58101" b="13667"/>
          <a:stretch/>
        </p:blipFill>
        <p:spPr>
          <a:xfrm>
            <a:off x="201930" y="5376863"/>
            <a:ext cx="2103120" cy="1234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t="22319" r="58101" b="34889"/>
          <a:stretch/>
        </p:blipFill>
        <p:spPr>
          <a:xfrm>
            <a:off x="2080260" y="2373630"/>
            <a:ext cx="3036931" cy="42376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9" t="66000" r="58850" b="14334"/>
          <a:stretch/>
        </p:blipFill>
        <p:spPr>
          <a:xfrm>
            <a:off x="6400800" y="5319713"/>
            <a:ext cx="2011680" cy="13487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9" t="16001" r="58850" b="35542"/>
          <a:stretch/>
        </p:blipFill>
        <p:spPr>
          <a:xfrm>
            <a:off x="8412480" y="2270836"/>
            <a:ext cx="2644140" cy="436809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143000" y="2578100"/>
            <a:ext cx="10515600" cy="875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Cam							Pincer</a:t>
            </a:r>
          </a:p>
        </p:txBody>
      </p:sp>
      <p:sp>
        <p:nvSpPr>
          <p:cNvPr id="10" name="Down Arrow 9"/>
          <p:cNvSpPr/>
          <p:nvPr/>
        </p:nvSpPr>
        <p:spPr>
          <a:xfrm rot="7083120">
            <a:off x="10947037" y="5676547"/>
            <a:ext cx="351599" cy="113823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90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Labral tears associated with pain due to nerve endings in the labrum</a:t>
            </a:r>
          </a:p>
          <a:p>
            <a:r>
              <a:rPr lang="en-US" dirty="0" smtClean="0"/>
              <a:t>Labral tears were thought to be a cause of early hip OA</a:t>
            </a:r>
          </a:p>
          <a:p>
            <a:r>
              <a:rPr lang="en-US" dirty="0" smtClean="0"/>
              <a:t>This study has shown Cam impingement leads to extensive damage to the acetabular cartilage and separation between the labrum and the cartilage. The </a:t>
            </a:r>
            <a:r>
              <a:rPr lang="en-US" dirty="0"/>
              <a:t>tear of the labrum is only part of the pathology and is secondary to impingement.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064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Excellent piece of investigative work </a:t>
            </a:r>
            <a:r>
              <a:rPr lang="mr-IN" dirty="0" smtClean="0"/>
              <a:t>–</a:t>
            </a:r>
            <a:r>
              <a:rPr lang="en-US" dirty="0" smtClean="0"/>
              <a:t> harvest / analysis of data already collected / available</a:t>
            </a:r>
          </a:p>
          <a:p>
            <a:r>
              <a:rPr lang="en-US" dirty="0" smtClean="0"/>
              <a:t>Proposes new pathological mechanism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369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prospectively designed</a:t>
            </a:r>
          </a:p>
          <a:p>
            <a:r>
              <a:rPr lang="en-US" dirty="0" smtClean="0"/>
              <a:t>Methods not well written</a:t>
            </a:r>
          </a:p>
          <a:p>
            <a:r>
              <a:rPr lang="en-US" dirty="0" smtClean="0"/>
              <a:t>Results poorly presented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655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17992</TotalTime>
  <Words>697</Words>
  <Application>Microsoft Macintosh PowerPoint</Application>
  <PresentationFormat>Widescreen</PresentationFormat>
  <Paragraphs>122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Calibri Light</vt:lpstr>
      <vt:lpstr>Mangal</vt:lpstr>
      <vt:lpstr>Arial</vt:lpstr>
      <vt:lpstr>Office Theme</vt:lpstr>
      <vt:lpstr>PowerPoint Presentation</vt:lpstr>
      <vt:lpstr>Authors</vt:lpstr>
      <vt:lpstr>Background</vt:lpstr>
      <vt:lpstr>Hypothesis</vt:lpstr>
      <vt:lpstr>Cam / ‘pistol-grip’ / tilt deformity</vt:lpstr>
      <vt:lpstr>Pincer</vt:lpstr>
      <vt:lpstr>Methods</vt:lpstr>
      <vt:lpstr>PowerPoint Presentation</vt:lpstr>
      <vt:lpstr>Cam</vt:lpstr>
      <vt:lpstr>Pincer</vt:lpstr>
      <vt:lpstr>Pincer</vt:lpstr>
      <vt:lpstr>Pincer</vt:lpstr>
      <vt:lpstr>Evaluation of intra-articular damage</vt:lpstr>
      <vt:lpstr>Results</vt:lpstr>
      <vt:lpstr>Cam</vt:lpstr>
      <vt:lpstr>Pincer</vt:lpstr>
      <vt:lpstr>Discussion</vt:lpstr>
      <vt:lpstr>PowerPoint Presentation</vt:lpstr>
      <vt:lpstr>Positives</vt:lpstr>
      <vt:lpstr>Negatives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Gill</dc:creator>
  <cp:lastModifiedBy>James Gill</cp:lastModifiedBy>
  <cp:revision>26</cp:revision>
  <dcterms:created xsi:type="dcterms:W3CDTF">2017-01-07T16:42:43Z</dcterms:created>
  <dcterms:modified xsi:type="dcterms:W3CDTF">2017-10-15T14:04:57Z</dcterms:modified>
</cp:coreProperties>
</file>