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44" r:id="rId2"/>
    <p:sldId id="265" r:id="rId3"/>
    <p:sldId id="345" r:id="rId4"/>
    <p:sldId id="340" r:id="rId5"/>
    <p:sldId id="337" r:id="rId6"/>
    <p:sldId id="320" r:id="rId7"/>
    <p:sldId id="321" r:id="rId8"/>
    <p:sldId id="308" r:id="rId9"/>
    <p:sldId id="323" r:id="rId10"/>
    <p:sldId id="325" r:id="rId11"/>
    <p:sldId id="338" r:id="rId12"/>
    <p:sldId id="339" r:id="rId13"/>
    <p:sldId id="341" r:id="rId14"/>
    <p:sldId id="343" r:id="rId15"/>
    <p:sldId id="342" r:id="rId16"/>
    <p:sldId id="346" r:id="rId17"/>
    <p:sldId id="334" r:id="rId18"/>
  </p:sldIdLst>
  <p:sldSz cx="9906000" cy="6858000" type="A4"/>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00CCFF"/>
    <a:srgbClr val="0066FF"/>
    <a:srgbClr val="9933FF"/>
    <a:srgbClr val="CC66FF"/>
    <a:srgbClr val="3399FF"/>
    <a:srgbClr val="99FF66"/>
    <a:srgbClr val="FFFF66"/>
    <a:srgbClr val="CDDEF3"/>
    <a:srgbClr val="A8C6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388" autoAdjust="0"/>
    <p:restoredTop sz="80360" autoAdjust="0"/>
  </p:normalViewPr>
  <p:slideViewPr>
    <p:cSldViewPr snapToGrid="0" showGuides="1">
      <p:cViewPr>
        <p:scale>
          <a:sx n="105" d="100"/>
          <a:sy n="105" d="100"/>
        </p:scale>
        <p:origin x="872" y="-152"/>
      </p:cViewPr>
      <p:guideLst>
        <p:guide orient="horz" pos="2160"/>
        <p:guide pos="3120"/>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39C41880-2C66-420F-A743-17351EFB3BB0}" type="datetimeFigureOut">
              <a:rPr lang="en-GB" smtClean="0"/>
              <a:t>15/02/2020</a:t>
            </a:fld>
            <a:endParaRPr lang="en-GB"/>
          </a:p>
        </p:txBody>
      </p:sp>
      <p:sp>
        <p:nvSpPr>
          <p:cNvPr id="4" name="Slide Image Placeholder 3"/>
          <p:cNvSpPr>
            <a:spLocks noGrp="1" noRot="1" noChangeAspect="1"/>
          </p:cNvSpPr>
          <p:nvPr>
            <p:ph type="sldImg" idx="2"/>
          </p:nvPr>
        </p:nvSpPr>
        <p:spPr>
          <a:xfrm>
            <a:off x="2714625" y="514350"/>
            <a:ext cx="371475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FF61B324-B9E3-45BA-9CF9-A110335D01BF}" type="slidenum">
              <a:rPr lang="en-GB" smtClean="0"/>
              <a:t>‹#›</a:t>
            </a:fld>
            <a:endParaRPr lang="en-GB"/>
          </a:p>
        </p:txBody>
      </p:sp>
    </p:spTree>
    <p:extLst>
      <p:ext uri="{BB962C8B-B14F-4D97-AF65-F5344CB8AC3E}">
        <p14:creationId xmlns:p14="http://schemas.microsoft.com/office/powerpoint/2010/main" val="1185519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1</a:t>
            </a:fld>
            <a:endParaRPr lang="en-GB"/>
          </a:p>
        </p:txBody>
      </p:sp>
    </p:spTree>
    <p:extLst>
      <p:ext uri="{BB962C8B-B14F-4D97-AF65-F5344CB8AC3E}">
        <p14:creationId xmlns:p14="http://schemas.microsoft.com/office/powerpoint/2010/main" val="4222390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3</a:t>
            </a:fld>
            <a:endParaRPr lang="en-GB"/>
          </a:p>
        </p:txBody>
      </p:sp>
    </p:spTree>
    <p:extLst>
      <p:ext uri="{BB962C8B-B14F-4D97-AF65-F5344CB8AC3E}">
        <p14:creationId xmlns:p14="http://schemas.microsoft.com/office/powerpoint/2010/main" val="3557400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4</a:t>
            </a:fld>
            <a:endParaRPr lang="en-GB"/>
          </a:p>
        </p:txBody>
      </p:sp>
    </p:spTree>
    <p:extLst>
      <p:ext uri="{BB962C8B-B14F-4D97-AF65-F5344CB8AC3E}">
        <p14:creationId xmlns:p14="http://schemas.microsoft.com/office/powerpoint/2010/main" val="4223465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5</a:t>
            </a:fld>
            <a:endParaRPr lang="en-GB"/>
          </a:p>
        </p:txBody>
      </p:sp>
    </p:spTree>
    <p:extLst>
      <p:ext uri="{BB962C8B-B14F-4D97-AF65-F5344CB8AC3E}">
        <p14:creationId xmlns:p14="http://schemas.microsoft.com/office/powerpoint/2010/main" val="1844837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t>9% of all primary knee replacement procedures are </a:t>
            </a:r>
            <a:r>
              <a:rPr lang="en-GB" dirty="0" err="1"/>
              <a:t>Unicondylar</a:t>
            </a: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6</a:t>
            </a:fld>
            <a:endParaRPr lang="en-GB"/>
          </a:p>
        </p:txBody>
      </p:sp>
    </p:spTree>
    <p:extLst>
      <p:ext uri="{BB962C8B-B14F-4D97-AF65-F5344CB8AC3E}">
        <p14:creationId xmlns:p14="http://schemas.microsoft.com/office/powerpoint/2010/main" val="731402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t>Why the blip in 2013 for mobile bearing implants?</a:t>
            </a:r>
          </a:p>
          <a:p>
            <a:pPr marL="0" indent="0">
              <a:buFontTx/>
              <a:buNone/>
            </a:pPr>
            <a:endParaRPr lang="en-GB" dirty="0"/>
          </a:p>
          <a:p>
            <a:pPr marL="0" indent="0">
              <a:buFontTx/>
              <a:buNone/>
            </a:pPr>
            <a:r>
              <a:rPr lang="en-GB" dirty="0"/>
              <a:t>Not just ZUK versus Oxford</a:t>
            </a:r>
          </a:p>
        </p:txBody>
      </p:sp>
      <p:sp>
        <p:nvSpPr>
          <p:cNvPr id="4" name="Slide Number Placeholder 3"/>
          <p:cNvSpPr>
            <a:spLocks noGrp="1"/>
          </p:cNvSpPr>
          <p:nvPr>
            <p:ph type="sldNum" sz="quarter" idx="10"/>
          </p:nvPr>
        </p:nvSpPr>
        <p:spPr/>
        <p:txBody>
          <a:bodyPr/>
          <a:lstStyle/>
          <a:p>
            <a:fld id="{FF61B324-B9E3-45BA-9CF9-A110335D01BF}" type="slidenum">
              <a:rPr lang="en-GB" smtClean="0"/>
              <a:t>7</a:t>
            </a:fld>
            <a:endParaRPr lang="en-GB"/>
          </a:p>
        </p:txBody>
      </p:sp>
    </p:spTree>
    <p:extLst>
      <p:ext uri="{BB962C8B-B14F-4D97-AF65-F5344CB8AC3E}">
        <p14:creationId xmlns:p14="http://schemas.microsoft.com/office/powerpoint/2010/main" val="1537409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8</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9</a:t>
            </a:fld>
            <a:endParaRPr lang="en-GB"/>
          </a:p>
        </p:txBody>
      </p:sp>
    </p:spTree>
    <p:extLst>
      <p:ext uri="{BB962C8B-B14F-4D97-AF65-F5344CB8AC3E}">
        <p14:creationId xmlns:p14="http://schemas.microsoft.com/office/powerpoint/2010/main" val="2133169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10</a:t>
            </a:fld>
            <a:endParaRPr lang="en-GB"/>
          </a:p>
        </p:txBody>
      </p:sp>
    </p:spTree>
    <p:extLst>
      <p:ext uri="{BB962C8B-B14F-4D97-AF65-F5344CB8AC3E}">
        <p14:creationId xmlns:p14="http://schemas.microsoft.com/office/powerpoint/2010/main" val="1462470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11</a:t>
            </a:fld>
            <a:endParaRPr lang="en-GB"/>
          </a:p>
        </p:txBody>
      </p:sp>
    </p:spTree>
    <p:extLst>
      <p:ext uri="{BB962C8B-B14F-4D97-AF65-F5344CB8AC3E}">
        <p14:creationId xmlns:p14="http://schemas.microsoft.com/office/powerpoint/2010/main" val="3827959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12</a:t>
            </a:fld>
            <a:endParaRPr lang="en-GB"/>
          </a:p>
        </p:txBody>
      </p:sp>
    </p:spTree>
    <p:extLst>
      <p:ext uri="{BB962C8B-B14F-4D97-AF65-F5344CB8AC3E}">
        <p14:creationId xmlns:p14="http://schemas.microsoft.com/office/powerpoint/2010/main" val="154760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13</a:t>
            </a:fld>
            <a:endParaRPr lang="en-GB"/>
          </a:p>
        </p:txBody>
      </p:sp>
    </p:spTree>
    <p:extLst>
      <p:ext uri="{BB962C8B-B14F-4D97-AF65-F5344CB8AC3E}">
        <p14:creationId xmlns:p14="http://schemas.microsoft.com/office/powerpoint/2010/main" val="3636168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14</a:t>
            </a:fld>
            <a:endParaRPr lang="en-GB"/>
          </a:p>
        </p:txBody>
      </p:sp>
    </p:spTree>
    <p:extLst>
      <p:ext uri="{BB962C8B-B14F-4D97-AF65-F5344CB8AC3E}">
        <p14:creationId xmlns:p14="http://schemas.microsoft.com/office/powerpoint/2010/main" val="999724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15</a:t>
            </a:fld>
            <a:endParaRPr lang="en-GB"/>
          </a:p>
        </p:txBody>
      </p:sp>
    </p:spTree>
    <p:extLst>
      <p:ext uri="{BB962C8B-B14F-4D97-AF65-F5344CB8AC3E}">
        <p14:creationId xmlns:p14="http://schemas.microsoft.com/office/powerpoint/2010/main" val="3125793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16</a:t>
            </a:fld>
            <a:endParaRPr lang="en-GB"/>
          </a:p>
        </p:txBody>
      </p:sp>
    </p:spTree>
    <p:extLst>
      <p:ext uri="{BB962C8B-B14F-4D97-AF65-F5344CB8AC3E}">
        <p14:creationId xmlns:p14="http://schemas.microsoft.com/office/powerpoint/2010/main" val="1255177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7"/>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15/02/2020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596148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15/02/2020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526111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0"/>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4"/>
            <a:ext cx="8420100" cy="150018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AF43BE-A6AD-47C1-A140-428E61FAD2C9}" type="datetimeFigureOut">
              <a:rPr lang="en-GB" smtClean="0"/>
              <a:pPr/>
              <a:t>15/02/2020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325618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5AF43BE-A6AD-47C1-A140-428E61FAD2C9}" type="datetimeFigureOut">
              <a:rPr lang="en-GB" smtClean="0"/>
              <a:pPr/>
              <a:t>15/02/2020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103120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3" y="1535113"/>
            <a:ext cx="437858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3" y="2174875"/>
            <a:ext cx="437858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5AF43BE-A6AD-47C1-A140-428E61FAD2C9}" type="datetimeFigureOut">
              <a:rPr lang="en-GB" smtClean="0"/>
              <a:pPr/>
              <a:t>15/02/2020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908639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5AF43BE-A6AD-47C1-A140-428E61FAD2C9}" type="datetimeFigureOut">
              <a:rPr lang="en-GB" smtClean="0"/>
              <a:pPr/>
              <a:t>15/02/2020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71996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AF43BE-A6AD-47C1-A140-428E61FAD2C9}" type="datetimeFigureOut">
              <a:rPr lang="en-GB" smtClean="0"/>
              <a:pPr/>
              <a:t>15/02/2020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684915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2" y="273051"/>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2" y="273051"/>
            <a:ext cx="55377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2"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AF43BE-A6AD-47C1-A140-428E61FAD2C9}" type="datetimeFigureOut">
              <a:rPr lang="en-GB" smtClean="0"/>
              <a:pPr/>
              <a:t>15/02/2020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582850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1"/>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9"/>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AF43BE-A6AD-47C1-A140-428E61FAD2C9}" type="datetimeFigureOut">
              <a:rPr lang="en-GB" smtClean="0"/>
              <a:pPr/>
              <a:t>15/02/2020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266878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15/02/2020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4034199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4"/>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39"/>
            <a:ext cx="6521450" cy="58515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15/02/2020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49975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4"/>
          </a:xfrm>
          <a:prstGeom prst="rect">
            <a:avLst/>
          </a:prstGeom>
        </p:spPr>
        <p:txBody>
          <a:bodyPr vert="horz" lIns="91440" tIns="45720" rIns="91440" bIns="45720" rtlCol="0" anchor="ctr"/>
          <a:lstStyle>
            <a:lvl1pPr algn="l">
              <a:defRPr sz="1200">
                <a:solidFill>
                  <a:schemeClr val="tx1">
                    <a:tint val="75000"/>
                  </a:schemeClr>
                </a:solidFill>
              </a:defRPr>
            </a:lvl1pPr>
          </a:lstStyle>
          <a:p>
            <a:fld id="{35AF43BE-A6AD-47C1-A140-428E61FAD2C9}" type="datetimeFigureOut">
              <a:rPr lang="en-GB" smtClean="0"/>
              <a:pPr/>
              <a:t>15/02/2020</a:t>
            </a:fld>
            <a:endParaRPr lang="en-GB"/>
          </a:p>
        </p:txBody>
      </p:sp>
      <p:sp>
        <p:nvSpPr>
          <p:cNvPr id="5" name="Footer Placeholder 4"/>
          <p:cNvSpPr>
            <a:spLocks noGrp="1"/>
          </p:cNvSpPr>
          <p:nvPr>
            <p:ph type="ftr" sz="quarter" idx="3"/>
          </p:nvPr>
        </p:nvSpPr>
        <p:spPr>
          <a:xfrm>
            <a:off x="3384550" y="6356351"/>
            <a:ext cx="3136900" cy="36512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4"/>
          </a:xfrm>
          <a:prstGeom prst="rect">
            <a:avLst/>
          </a:prstGeom>
        </p:spPr>
        <p:txBody>
          <a:bodyPr vert="horz" lIns="91440" tIns="45720" rIns="91440" bIns="45720" rtlCol="0" anchor="ctr"/>
          <a:lstStyle>
            <a:lvl1pPr algn="r">
              <a:defRPr sz="1200">
                <a:solidFill>
                  <a:schemeClr val="tx1">
                    <a:tint val="75000"/>
                  </a:schemeClr>
                </a:solidFill>
              </a:defRPr>
            </a:lvl1pPr>
          </a:lstStyle>
          <a:p>
            <a:fld id="{2A5A4A7C-179E-4165-A00D-4958B0FDB610}" type="slidenum">
              <a:rPr lang="en-GB" smtClean="0"/>
              <a:pPr/>
              <a:t>‹#›</a:t>
            </a:fld>
            <a:endParaRPr lang="en-GB"/>
          </a:p>
        </p:txBody>
      </p:sp>
    </p:spTree>
    <p:extLst>
      <p:ext uri="{BB962C8B-B14F-4D97-AF65-F5344CB8AC3E}">
        <p14:creationId xmlns:p14="http://schemas.microsoft.com/office/powerpoint/2010/main" val="1048334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hyperlink" Target="http://staff.wsha.local/Home.aspx" TargetMode="External"/><Relationship Id="rId1" Type="http://schemas.openxmlformats.org/officeDocument/2006/relationships/slideLayout" Target="../slideLayouts/slideLayout7.xml"/><Relationship Id="rId5" Type="http://schemas.openxmlformats.org/officeDocument/2006/relationships/image" Target="../media/image5.tiff"/><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tiff"/></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Hemi or total, what would you advise?</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6" name="Picture 5">
            <a:extLst>
              <a:ext uri="{FF2B5EF4-FFF2-40B4-BE49-F238E27FC236}">
                <a16:creationId xmlns:a16="http://schemas.microsoft.com/office/drawing/2014/main" id="{71FAB70F-2470-0247-9DD6-9428E9728D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307" y="1845109"/>
            <a:ext cx="4416143" cy="3167781"/>
          </a:xfrm>
          <a:prstGeom prst="rect">
            <a:avLst/>
          </a:prstGeom>
        </p:spPr>
      </p:pic>
      <p:pic>
        <p:nvPicPr>
          <p:cNvPr id="10" name="Picture 9">
            <a:extLst>
              <a:ext uri="{FF2B5EF4-FFF2-40B4-BE49-F238E27FC236}">
                <a16:creationId xmlns:a16="http://schemas.microsoft.com/office/drawing/2014/main" id="{F3BF9918-9374-7746-A4DE-05493C4431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9483" y="1428804"/>
            <a:ext cx="4142906" cy="5080154"/>
          </a:xfrm>
          <a:prstGeom prst="rect">
            <a:avLst/>
          </a:prstGeom>
        </p:spPr>
      </p:pic>
    </p:spTree>
    <p:extLst>
      <p:ext uri="{BB962C8B-B14F-4D97-AF65-F5344CB8AC3E}">
        <p14:creationId xmlns:p14="http://schemas.microsoft.com/office/powerpoint/2010/main" val="2560440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ACL </a:t>
            </a:r>
            <a:endParaRPr lang="en-GB" dirty="0"/>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4" name="AutoShape 2" descr="Description: Description: Description: EAOC logo"/>
          <p:cNvSpPr>
            <a:spLocks noChangeAspect="1" noChangeArrowheads="1"/>
          </p:cNvSpPr>
          <p:nvPr/>
        </p:nvSpPr>
        <p:spPr bwMode="auto">
          <a:xfrm>
            <a:off x="0" y="168275"/>
            <a:ext cx="781050" cy="1000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122" name="Picture 2" descr="Logo">
            <a:hlinkClick r:id="rId2" tooltip="West Suffolk NHS Foundation Tru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3" y="-449263"/>
            <a:ext cx="3009900" cy="94297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Logo">
            <a:hlinkClick r:id="rId2" tooltip="West Suffolk NHS Foundation Tru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963" y="-296863"/>
            <a:ext cx="3009900" cy="942976"/>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60714" t="22470" r="15477" b="69771"/>
          <a:stretch/>
        </p:blipFill>
        <p:spPr bwMode="auto">
          <a:xfrm>
            <a:off x="7184571" y="138872"/>
            <a:ext cx="2426412" cy="632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extLst>
              <a:ext uri="{FF2B5EF4-FFF2-40B4-BE49-F238E27FC236}">
                <a16:creationId xmlns:a16="http://schemas.microsoft.com/office/drawing/2014/main" id="{6475737E-5034-2840-A6E6-1F3D7136AC80}"/>
              </a:ext>
            </a:extLst>
          </p:cNvPr>
          <p:cNvPicPr>
            <a:picLocks noChangeAspect="1"/>
          </p:cNvPicPr>
          <p:nvPr/>
        </p:nvPicPr>
        <p:blipFill>
          <a:blip r:embed="rId5"/>
          <a:stretch>
            <a:fillRect/>
          </a:stretch>
        </p:blipFill>
        <p:spPr>
          <a:xfrm>
            <a:off x="273402" y="1433108"/>
            <a:ext cx="9359195" cy="4171171"/>
          </a:xfrm>
          <a:prstGeom prst="rect">
            <a:avLst/>
          </a:prstGeom>
        </p:spPr>
      </p:pic>
      <p:sp>
        <p:nvSpPr>
          <p:cNvPr id="3" name="TextBox 2">
            <a:extLst>
              <a:ext uri="{FF2B5EF4-FFF2-40B4-BE49-F238E27FC236}">
                <a16:creationId xmlns:a16="http://schemas.microsoft.com/office/drawing/2014/main" id="{BF94F52D-F55E-EF4D-8650-05835BAF9934}"/>
              </a:ext>
            </a:extLst>
          </p:cNvPr>
          <p:cNvSpPr txBox="1"/>
          <p:nvPr/>
        </p:nvSpPr>
        <p:spPr>
          <a:xfrm>
            <a:off x="355942" y="5742432"/>
            <a:ext cx="4228250" cy="369332"/>
          </a:xfrm>
          <a:prstGeom prst="rect">
            <a:avLst/>
          </a:prstGeom>
          <a:noFill/>
        </p:spPr>
        <p:txBody>
          <a:bodyPr wrap="square" rtlCol="0">
            <a:spAutoFit/>
          </a:bodyPr>
          <a:lstStyle/>
          <a:p>
            <a:r>
              <a:rPr lang="en-US" dirty="0"/>
              <a:t>Impact factor 3.5</a:t>
            </a:r>
          </a:p>
        </p:txBody>
      </p:sp>
    </p:spTree>
    <p:extLst>
      <p:ext uri="{BB962C8B-B14F-4D97-AF65-F5344CB8AC3E}">
        <p14:creationId xmlns:p14="http://schemas.microsoft.com/office/powerpoint/2010/main" val="1396305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Summary of Results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5" name="TextBox 4">
            <a:extLst>
              <a:ext uri="{FF2B5EF4-FFF2-40B4-BE49-F238E27FC236}">
                <a16:creationId xmlns:a16="http://schemas.microsoft.com/office/drawing/2014/main" id="{90C53ED7-BBC7-EF41-B084-2DC6181FA09C}"/>
              </a:ext>
            </a:extLst>
          </p:cNvPr>
          <p:cNvSpPr txBox="1"/>
          <p:nvPr/>
        </p:nvSpPr>
        <p:spPr>
          <a:xfrm>
            <a:off x="292906" y="1523120"/>
            <a:ext cx="8939533" cy="6278642"/>
          </a:xfrm>
          <a:prstGeom prst="rect">
            <a:avLst/>
          </a:prstGeom>
          <a:noFill/>
        </p:spPr>
        <p:txBody>
          <a:bodyPr wrap="square" rtlCol="0">
            <a:spAutoFit/>
          </a:bodyPr>
          <a:lstStyle/>
          <a:p>
            <a:r>
              <a:rPr lang="en-GB" sz="2400" dirty="0"/>
              <a:t>No difference in mortality or infection despite longer operating times for THA</a:t>
            </a:r>
          </a:p>
          <a:p>
            <a:endParaRPr lang="en-GB" sz="2400" dirty="0"/>
          </a:p>
          <a:p>
            <a:r>
              <a:rPr lang="en-GB" sz="2400" dirty="0"/>
              <a:t>Increased dislocation risk for THA but no increased risk in dislocation after 4 years for THA versus HA (RR, 0.62; 95% CI, 0.33-1.16; P =13)</a:t>
            </a:r>
          </a:p>
          <a:p>
            <a:endParaRPr lang="en-GB" sz="2400" dirty="0"/>
          </a:p>
          <a:p>
            <a:r>
              <a:rPr lang="en-GB" sz="2400" dirty="0"/>
              <a:t>THA superior to HA for:</a:t>
            </a:r>
          </a:p>
          <a:p>
            <a:r>
              <a:rPr lang="en-GB" sz="2400" dirty="0"/>
              <a:t>	Re-operation rate</a:t>
            </a:r>
          </a:p>
          <a:p>
            <a:r>
              <a:rPr lang="en-GB" sz="2400" dirty="0"/>
              <a:t>	Harris Hips Score</a:t>
            </a:r>
          </a:p>
          <a:p>
            <a:r>
              <a:rPr lang="en-GB" sz="2400" dirty="0"/>
              <a:t>	Quality of life (SF-36)</a:t>
            </a:r>
          </a:p>
          <a:p>
            <a:endParaRPr lang="en-GB" sz="2400" dirty="0"/>
          </a:p>
          <a:p>
            <a:r>
              <a:rPr lang="en-GB" sz="2400" dirty="0"/>
              <a:t>Recommend THA for individuals with life expectancy &gt; 4 years or less than 80 years</a:t>
            </a:r>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854760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Methods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14" name="TextBox 13"/>
          <p:cNvSpPr txBox="1"/>
          <p:nvPr/>
        </p:nvSpPr>
        <p:spPr>
          <a:xfrm>
            <a:off x="313508" y="1397725"/>
            <a:ext cx="9287691" cy="4832092"/>
          </a:xfrm>
          <a:prstGeom prst="rect">
            <a:avLst/>
          </a:prstGeom>
          <a:solidFill>
            <a:srgbClr val="CDDEF3"/>
          </a:solidFill>
        </p:spPr>
        <p:txBody>
          <a:bodyPr wrap="square" rtlCol="0">
            <a:spAutoFit/>
          </a:bodyPr>
          <a:lstStyle/>
          <a:p>
            <a:r>
              <a:rPr lang="en-GB" sz="2800" dirty="0"/>
              <a:t>MEDLINE search strategy</a:t>
            </a:r>
          </a:p>
          <a:p>
            <a:r>
              <a:rPr lang="en-GB" sz="2800" dirty="0"/>
              <a:t>Cochrane Controlled Trials Registry</a:t>
            </a:r>
          </a:p>
          <a:p>
            <a:r>
              <a:rPr lang="en-GB" sz="2800" dirty="0"/>
              <a:t>EMBASE database</a:t>
            </a:r>
          </a:p>
          <a:p>
            <a:endParaRPr lang="en-GB" sz="2800" dirty="0"/>
          </a:p>
          <a:p>
            <a:r>
              <a:rPr lang="en-GB" sz="2800" dirty="0"/>
              <a:t>Included studies were prospective, randomized trials or prospective,</a:t>
            </a:r>
          </a:p>
          <a:p>
            <a:r>
              <a:rPr lang="en-GB" sz="2800" dirty="0"/>
              <a:t>controlled trials comparing HA and THA for the surgical</a:t>
            </a:r>
          </a:p>
          <a:p>
            <a:r>
              <a:rPr lang="en-GB" sz="2800" dirty="0"/>
              <a:t>management of DFNF (Garden III &amp; IV). </a:t>
            </a:r>
          </a:p>
          <a:p>
            <a:endParaRPr lang="en-GB" sz="2800" dirty="0"/>
          </a:p>
          <a:p>
            <a:r>
              <a:rPr lang="en-GB" sz="2800" dirty="0"/>
              <a:t>17 studies </a:t>
            </a:r>
          </a:p>
          <a:p>
            <a:pPr marL="285750" indent="-285750">
              <a:buFont typeface="Arial" pitchFamily="34" charset="0"/>
              <a:buChar char="•"/>
            </a:pPr>
            <a:r>
              <a:rPr lang="en-GB" sz="2800" dirty="0"/>
              <a:t>1364 patients (660 THA and 704 HA)</a:t>
            </a:r>
          </a:p>
        </p:txBody>
      </p:sp>
    </p:spTree>
    <p:extLst>
      <p:ext uri="{BB962C8B-B14F-4D97-AF65-F5344CB8AC3E}">
        <p14:creationId xmlns:p14="http://schemas.microsoft.com/office/powerpoint/2010/main" val="4207399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Outcome measures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14" name="TextBox 13"/>
          <p:cNvSpPr txBox="1"/>
          <p:nvPr/>
        </p:nvSpPr>
        <p:spPr>
          <a:xfrm>
            <a:off x="313508" y="1397725"/>
            <a:ext cx="9287691" cy="3970318"/>
          </a:xfrm>
          <a:prstGeom prst="rect">
            <a:avLst/>
          </a:prstGeom>
          <a:solidFill>
            <a:srgbClr val="CDDEF3"/>
          </a:solidFill>
        </p:spPr>
        <p:txBody>
          <a:bodyPr wrap="square" rtlCol="0">
            <a:spAutoFit/>
          </a:bodyPr>
          <a:lstStyle/>
          <a:p>
            <a:r>
              <a:rPr lang="en-GB" sz="2800" dirty="0"/>
              <a:t>Adverse clinical events:</a:t>
            </a:r>
          </a:p>
          <a:p>
            <a:pPr marL="285750" indent="-285750">
              <a:buFont typeface="Arial" panose="020B0604020202020204" pitchFamily="34" charset="0"/>
              <a:buChar char="•"/>
            </a:pPr>
            <a:r>
              <a:rPr lang="en-GB" sz="2800" dirty="0"/>
              <a:t>Mortality</a:t>
            </a:r>
          </a:p>
          <a:p>
            <a:pPr marL="285750" indent="-285750">
              <a:buFont typeface="Arial" panose="020B0604020202020204" pitchFamily="34" charset="0"/>
              <a:buChar char="•"/>
            </a:pPr>
            <a:r>
              <a:rPr lang="en-GB" sz="2800" dirty="0"/>
              <a:t>Dislocation</a:t>
            </a:r>
          </a:p>
          <a:p>
            <a:pPr marL="285750" indent="-285750">
              <a:buFont typeface="Arial" panose="020B0604020202020204" pitchFamily="34" charset="0"/>
              <a:buChar char="•"/>
            </a:pPr>
            <a:r>
              <a:rPr lang="en-GB" sz="2800" dirty="0"/>
              <a:t>Postoperative infection</a:t>
            </a:r>
          </a:p>
          <a:p>
            <a:pPr marL="285750" indent="-285750">
              <a:buFont typeface="Arial" panose="020B0604020202020204" pitchFamily="34" charset="0"/>
              <a:buChar char="•"/>
            </a:pPr>
            <a:r>
              <a:rPr lang="en-GB" sz="2800" dirty="0"/>
              <a:t>Revision operation</a:t>
            </a:r>
          </a:p>
          <a:p>
            <a:endParaRPr lang="en-GB" sz="2800" dirty="0"/>
          </a:p>
          <a:p>
            <a:r>
              <a:rPr lang="en-GB" sz="2800" dirty="0"/>
              <a:t>QoL data:</a:t>
            </a:r>
          </a:p>
          <a:p>
            <a:pPr marL="285750" indent="-285750">
              <a:buFont typeface="Arial" panose="020B0604020202020204" pitchFamily="34" charset="0"/>
              <a:buChar char="•"/>
            </a:pPr>
            <a:r>
              <a:rPr lang="en-GB" sz="2800" dirty="0"/>
              <a:t>36-item Short Form</a:t>
            </a:r>
          </a:p>
          <a:p>
            <a:pPr marL="285750" indent="-285750">
              <a:buFont typeface="Arial" panose="020B0604020202020204" pitchFamily="34" charset="0"/>
              <a:buChar char="•"/>
            </a:pPr>
            <a:r>
              <a:rPr lang="en-GB" sz="2800" dirty="0"/>
              <a:t>Harris Hip Score (HHS)</a:t>
            </a:r>
          </a:p>
        </p:txBody>
      </p:sp>
    </p:spTree>
    <p:extLst>
      <p:ext uri="{BB962C8B-B14F-4D97-AF65-F5344CB8AC3E}">
        <p14:creationId xmlns:p14="http://schemas.microsoft.com/office/powerpoint/2010/main" val="1071316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2" name="Picture 1">
            <a:extLst>
              <a:ext uri="{FF2B5EF4-FFF2-40B4-BE49-F238E27FC236}">
                <a16:creationId xmlns:a16="http://schemas.microsoft.com/office/drawing/2014/main" id="{03A8F6D5-D2CC-634B-8B3C-3F7C6477A3FA}"/>
              </a:ext>
            </a:extLst>
          </p:cNvPr>
          <p:cNvPicPr>
            <a:picLocks noChangeAspect="1"/>
          </p:cNvPicPr>
          <p:nvPr/>
        </p:nvPicPr>
        <p:blipFill>
          <a:blip r:embed="rId3"/>
          <a:stretch>
            <a:fillRect/>
          </a:stretch>
        </p:blipFill>
        <p:spPr>
          <a:xfrm>
            <a:off x="450229" y="182631"/>
            <a:ext cx="9005542" cy="6513443"/>
          </a:xfrm>
          <a:prstGeom prst="rect">
            <a:avLst/>
          </a:prstGeom>
        </p:spPr>
      </p:pic>
    </p:spTree>
    <p:extLst>
      <p:ext uri="{BB962C8B-B14F-4D97-AF65-F5344CB8AC3E}">
        <p14:creationId xmlns:p14="http://schemas.microsoft.com/office/powerpoint/2010/main" val="3653187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2" name="Picture 1">
            <a:extLst>
              <a:ext uri="{FF2B5EF4-FFF2-40B4-BE49-F238E27FC236}">
                <a16:creationId xmlns:a16="http://schemas.microsoft.com/office/drawing/2014/main" id="{732DEF7E-FCBE-9447-AE1A-EA241B39F193}"/>
              </a:ext>
            </a:extLst>
          </p:cNvPr>
          <p:cNvPicPr>
            <a:picLocks noChangeAspect="1"/>
          </p:cNvPicPr>
          <p:nvPr/>
        </p:nvPicPr>
        <p:blipFill>
          <a:blip r:embed="rId3"/>
          <a:stretch>
            <a:fillRect/>
          </a:stretch>
        </p:blipFill>
        <p:spPr>
          <a:xfrm>
            <a:off x="501216" y="274109"/>
            <a:ext cx="3098554" cy="6309782"/>
          </a:xfrm>
          <a:prstGeom prst="rect">
            <a:avLst/>
          </a:prstGeom>
        </p:spPr>
      </p:pic>
    </p:spTree>
    <p:extLst>
      <p:ext uri="{BB962C8B-B14F-4D97-AF65-F5344CB8AC3E}">
        <p14:creationId xmlns:p14="http://schemas.microsoft.com/office/powerpoint/2010/main" val="451762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Mortality</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2" name="Picture 1">
            <a:extLst>
              <a:ext uri="{FF2B5EF4-FFF2-40B4-BE49-F238E27FC236}">
                <a16:creationId xmlns:a16="http://schemas.microsoft.com/office/drawing/2014/main" id="{1AF907A2-2806-F74E-A160-E83A18EB5501}"/>
              </a:ext>
            </a:extLst>
          </p:cNvPr>
          <p:cNvPicPr>
            <a:picLocks noChangeAspect="1"/>
          </p:cNvPicPr>
          <p:nvPr/>
        </p:nvPicPr>
        <p:blipFill>
          <a:blip r:embed="rId3"/>
          <a:stretch>
            <a:fillRect/>
          </a:stretch>
        </p:blipFill>
        <p:spPr>
          <a:xfrm>
            <a:off x="355941" y="1672702"/>
            <a:ext cx="4330395" cy="1756298"/>
          </a:xfrm>
          <a:prstGeom prst="rect">
            <a:avLst/>
          </a:prstGeom>
        </p:spPr>
      </p:pic>
      <p:sp>
        <p:nvSpPr>
          <p:cNvPr id="3" name="TextBox 2">
            <a:extLst>
              <a:ext uri="{FF2B5EF4-FFF2-40B4-BE49-F238E27FC236}">
                <a16:creationId xmlns:a16="http://schemas.microsoft.com/office/drawing/2014/main" id="{96599C00-265D-9D43-9841-28F025B5CD03}"/>
              </a:ext>
            </a:extLst>
          </p:cNvPr>
          <p:cNvSpPr txBox="1"/>
          <p:nvPr/>
        </p:nvSpPr>
        <p:spPr>
          <a:xfrm>
            <a:off x="355942" y="5045958"/>
            <a:ext cx="9274286" cy="2308324"/>
          </a:xfrm>
          <a:prstGeom prst="rect">
            <a:avLst/>
          </a:prstGeom>
          <a:noFill/>
        </p:spPr>
        <p:txBody>
          <a:bodyPr wrap="square" rtlCol="0">
            <a:spAutoFit/>
          </a:bodyPr>
          <a:lstStyle/>
          <a:p>
            <a:r>
              <a:rPr lang="en-GB" dirty="0"/>
              <a:t>1 year: n=947, no significant difference (RR, 1.08; 95% CI, 0.79-1.48; P =.63)</a:t>
            </a:r>
          </a:p>
          <a:p>
            <a:endParaRPr lang="en-GB" dirty="0"/>
          </a:p>
          <a:p>
            <a:r>
              <a:rPr lang="en-GB" dirty="0"/>
              <a:t>Overall mortality: From any cause was 44.6% in the HA group and 44.2% in the THA group.</a:t>
            </a:r>
          </a:p>
          <a:p>
            <a:endParaRPr lang="en-GB" dirty="0"/>
          </a:p>
          <a:p>
            <a:r>
              <a:rPr lang="en-GB" dirty="0"/>
              <a:t>30 day: n=519, No significant difference (RR, 0.73; 95% CI, 0.33-1.59; P =42)</a:t>
            </a:r>
          </a:p>
          <a:p>
            <a:endParaRPr lang="en-GB" dirty="0"/>
          </a:p>
          <a:p>
            <a:endParaRPr lang="en-GB" dirty="0"/>
          </a:p>
          <a:p>
            <a:endParaRPr lang="en-US" dirty="0"/>
          </a:p>
        </p:txBody>
      </p:sp>
      <p:pic>
        <p:nvPicPr>
          <p:cNvPr id="6" name="Picture 5">
            <a:extLst>
              <a:ext uri="{FF2B5EF4-FFF2-40B4-BE49-F238E27FC236}">
                <a16:creationId xmlns:a16="http://schemas.microsoft.com/office/drawing/2014/main" id="{9777579F-9F36-F94B-8F55-D8FC3ACBDAFB}"/>
              </a:ext>
            </a:extLst>
          </p:cNvPr>
          <p:cNvPicPr>
            <a:picLocks noChangeAspect="1"/>
          </p:cNvPicPr>
          <p:nvPr/>
        </p:nvPicPr>
        <p:blipFill>
          <a:blip r:embed="rId4"/>
          <a:stretch>
            <a:fillRect/>
          </a:stretch>
        </p:blipFill>
        <p:spPr>
          <a:xfrm>
            <a:off x="292907" y="1457133"/>
            <a:ext cx="9033974" cy="3429009"/>
          </a:xfrm>
          <a:prstGeom prst="rect">
            <a:avLst/>
          </a:prstGeom>
        </p:spPr>
      </p:pic>
    </p:spTree>
    <p:extLst>
      <p:ext uri="{BB962C8B-B14F-4D97-AF65-F5344CB8AC3E}">
        <p14:creationId xmlns:p14="http://schemas.microsoft.com/office/powerpoint/2010/main" val="4252221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Dislocation</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2" name="Picture 1">
            <a:extLst>
              <a:ext uri="{FF2B5EF4-FFF2-40B4-BE49-F238E27FC236}">
                <a16:creationId xmlns:a16="http://schemas.microsoft.com/office/drawing/2014/main" id="{6CE4C970-09C3-7942-AAC2-765F4393D9A8}"/>
              </a:ext>
            </a:extLst>
          </p:cNvPr>
          <p:cNvPicPr>
            <a:picLocks noChangeAspect="1"/>
          </p:cNvPicPr>
          <p:nvPr/>
        </p:nvPicPr>
        <p:blipFill>
          <a:blip r:embed="rId3"/>
          <a:stretch>
            <a:fillRect/>
          </a:stretch>
        </p:blipFill>
        <p:spPr>
          <a:xfrm>
            <a:off x="333156" y="1393321"/>
            <a:ext cx="9319858" cy="4264350"/>
          </a:xfrm>
          <a:prstGeom prst="rect">
            <a:avLst/>
          </a:prstGeom>
        </p:spPr>
      </p:pic>
      <p:sp>
        <p:nvSpPr>
          <p:cNvPr id="4" name="TextBox 3">
            <a:extLst>
              <a:ext uri="{FF2B5EF4-FFF2-40B4-BE49-F238E27FC236}">
                <a16:creationId xmlns:a16="http://schemas.microsoft.com/office/drawing/2014/main" id="{FA62600F-4A42-3A47-BEC0-1EBE954BB8B0}"/>
              </a:ext>
            </a:extLst>
          </p:cNvPr>
          <p:cNvSpPr txBox="1"/>
          <p:nvPr/>
        </p:nvSpPr>
        <p:spPr>
          <a:xfrm>
            <a:off x="378728" y="5809304"/>
            <a:ext cx="9274286" cy="923330"/>
          </a:xfrm>
          <a:prstGeom prst="rect">
            <a:avLst/>
          </a:prstGeom>
          <a:noFill/>
        </p:spPr>
        <p:txBody>
          <a:bodyPr wrap="square" rtlCol="0">
            <a:spAutoFit/>
          </a:bodyPr>
          <a:lstStyle/>
          <a:p>
            <a:r>
              <a:rPr lang="en-GB" dirty="0"/>
              <a:t>N= 1221, 12 studies, any reported dislocations in the follow-up period (mean, 4.2 years) and Significant difference between HA and THA, favouring HA (RR, 0.37; 95% CI, 0.23-0.60; P &lt; .0001)</a:t>
            </a:r>
          </a:p>
          <a:p>
            <a:endParaRPr lang="en-US" dirty="0"/>
          </a:p>
        </p:txBody>
      </p:sp>
    </p:spTree>
    <p:extLst>
      <p:ext uri="{BB962C8B-B14F-4D97-AF65-F5344CB8AC3E}">
        <p14:creationId xmlns:p14="http://schemas.microsoft.com/office/powerpoint/2010/main" val="3841744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Infection</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 name="Picture 2">
            <a:extLst>
              <a:ext uri="{FF2B5EF4-FFF2-40B4-BE49-F238E27FC236}">
                <a16:creationId xmlns:a16="http://schemas.microsoft.com/office/drawing/2014/main" id="{9653ECBB-2B23-B743-9175-0BCCBF5CA6FF}"/>
              </a:ext>
            </a:extLst>
          </p:cNvPr>
          <p:cNvPicPr>
            <a:picLocks noChangeAspect="1"/>
          </p:cNvPicPr>
          <p:nvPr/>
        </p:nvPicPr>
        <p:blipFill>
          <a:blip r:embed="rId3"/>
          <a:stretch>
            <a:fillRect/>
          </a:stretch>
        </p:blipFill>
        <p:spPr>
          <a:xfrm>
            <a:off x="292906" y="1524001"/>
            <a:ext cx="9287856" cy="3746102"/>
          </a:xfrm>
          <a:prstGeom prst="rect">
            <a:avLst/>
          </a:prstGeom>
        </p:spPr>
      </p:pic>
      <p:sp>
        <p:nvSpPr>
          <p:cNvPr id="4" name="TextBox 3">
            <a:extLst>
              <a:ext uri="{FF2B5EF4-FFF2-40B4-BE49-F238E27FC236}">
                <a16:creationId xmlns:a16="http://schemas.microsoft.com/office/drawing/2014/main" id="{6AAD3266-B8A5-FA41-AA10-EC627A96A091}"/>
              </a:ext>
            </a:extLst>
          </p:cNvPr>
          <p:cNvSpPr txBox="1"/>
          <p:nvPr/>
        </p:nvSpPr>
        <p:spPr>
          <a:xfrm>
            <a:off x="355942" y="5474208"/>
            <a:ext cx="9401480" cy="646331"/>
          </a:xfrm>
          <a:prstGeom prst="rect">
            <a:avLst/>
          </a:prstGeom>
          <a:noFill/>
        </p:spPr>
        <p:txBody>
          <a:bodyPr wrap="square" rtlCol="0">
            <a:spAutoFit/>
          </a:bodyPr>
          <a:lstStyle/>
          <a:p>
            <a:r>
              <a:rPr lang="en-GB" dirty="0"/>
              <a:t>N= 834, 8 studies, mean follow up 4.5 years</a:t>
            </a:r>
          </a:p>
          <a:p>
            <a:r>
              <a:rPr lang="en-GB" dirty="0"/>
              <a:t>No significant difference between HA and THA groups (RR, 1.06; 95% CI, 0.48-2.33; P = 0.89)</a:t>
            </a:r>
          </a:p>
        </p:txBody>
      </p:sp>
    </p:spTree>
    <p:extLst>
      <p:ext uri="{BB962C8B-B14F-4D97-AF65-F5344CB8AC3E}">
        <p14:creationId xmlns:p14="http://schemas.microsoft.com/office/powerpoint/2010/main" val="2805288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Re-operation</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2" name="Picture 1">
            <a:extLst>
              <a:ext uri="{FF2B5EF4-FFF2-40B4-BE49-F238E27FC236}">
                <a16:creationId xmlns:a16="http://schemas.microsoft.com/office/drawing/2014/main" id="{7EB890F2-AE11-F44F-837A-AD9AF74E4859}"/>
              </a:ext>
            </a:extLst>
          </p:cNvPr>
          <p:cNvPicPr>
            <a:picLocks noChangeAspect="1"/>
          </p:cNvPicPr>
          <p:nvPr/>
        </p:nvPicPr>
        <p:blipFill>
          <a:blip r:embed="rId3"/>
          <a:stretch>
            <a:fillRect/>
          </a:stretch>
        </p:blipFill>
        <p:spPr>
          <a:xfrm>
            <a:off x="355942" y="1445632"/>
            <a:ext cx="9122739" cy="3966736"/>
          </a:xfrm>
          <a:prstGeom prst="rect">
            <a:avLst/>
          </a:prstGeom>
        </p:spPr>
      </p:pic>
      <p:sp>
        <p:nvSpPr>
          <p:cNvPr id="5" name="TextBox 4">
            <a:extLst>
              <a:ext uri="{FF2B5EF4-FFF2-40B4-BE49-F238E27FC236}">
                <a16:creationId xmlns:a16="http://schemas.microsoft.com/office/drawing/2014/main" id="{90C53ED7-BBC7-EF41-B084-2DC6181FA09C}"/>
              </a:ext>
            </a:extLst>
          </p:cNvPr>
          <p:cNvSpPr txBox="1"/>
          <p:nvPr/>
        </p:nvSpPr>
        <p:spPr>
          <a:xfrm>
            <a:off x="448307" y="5412368"/>
            <a:ext cx="8939533" cy="1200329"/>
          </a:xfrm>
          <a:prstGeom prst="rect">
            <a:avLst/>
          </a:prstGeom>
          <a:noFill/>
        </p:spPr>
        <p:txBody>
          <a:bodyPr wrap="square" rtlCol="0">
            <a:spAutoFit/>
          </a:bodyPr>
          <a:lstStyle/>
          <a:p>
            <a:r>
              <a:rPr lang="en-GB" dirty="0"/>
              <a:t>N=1124, 10 studies, mean FU 5.3 </a:t>
            </a:r>
            <a:r>
              <a:rPr lang="en-GB" dirty="0" err="1"/>
              <a:t>yrs</a:t>
            </a:r>
            <a:endParaRPr lang="en-GB" dirty="0"/>
          </a:p>
          <a:p>
            <a:r>
              <a:rPr lang="en-GB" dirty="0"/>
              <a:t>Significant difference between HA and THA groups favouring THA (RR,1.54; 95% CI,</a:t>
            </a:r>
          </a:p>
          <a:p>
            <a:r>
              <a:rPr lang="en-GB" dirty="0"/>
              <a:t>1.01-2.35; P =.05).</a:t>
            </a:r>
          </a:p>
          <a:p>
            <a:endParaRPr lang="en-US" dirty="0"/>
          </a:p>
        </p:txBody>
      </p:sp>
    </p:spTree>
    <p:extLst>
      <p:ext uri="{BB962C8B-B14F-4D97-AF65-F5344CB8AC3E}">
        <p14:creationId xmlns:p14="http://schemas.microsoft.com/office/powerpoint/2010/main" val="589541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Harris Hips Scores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5" name="TextBox 4">
            <a:extLst>
              <a:ext uri="{FF2B5EF4-FFF2-40B4-BE49-F238E27FC236}">
                <a16:creationId xmlns:a16="http://schemas.microsoft.com/office/drawing/2014/main" id="{90C53ED7-BBC7-EF41-B084-2DC6181FA09C}"/>
              </a:ext>
            </a:extLst>
          </p:cNvPr>
          <p:cNvSpPr txBox="1"/>
          <p:nvPr/>
        </p:nvSpPr>
        <p:spPr>
          <a:xfrm>
            <a:off x="448307" y="4644272"/>
            <a:ext cx="8939533" cy="1754326"/>
          </a:xfrm>
          <a:prstGeom prst="rect">
            <a:avLst/>
          </a:prstGeom>
          <a:noFill/>
        </p:spPr>
        <p:txBody>
          <a:bodyPr wrap="square" rtlCol="0">
            <a:spAutoFit/>
          </a:bodyPr>
          <a:lstStyle/>
          <a:p>
            <a:r>
              <a:rPr lang="en-GB" dirty="0"/>
              <a:t>N= 483, 8 studies, mean follow-up, 2.87 years</a:t>
            </a:r>
          </a:p>
          <a:p>
            <a:r>
              <a:rPr lang="en-GB" dirty="0"/>
              <a:t>Significant difference between HA and THA groups favouring THA. </a:t>
            </a:r>
          </a:p>
          <a:p>
            <a:r>
              <a:rPr lang="en-GB" dirty="0"/>
              <a:t>Mean difference (MD) between HA and THA is 5.05 (95% CI, 8.84 to 1.27; P =0.009).</a:t>
            </a:r>
          </a:p>
          <a:p>
            <a:endParaRPr lang="en-GB" dirty="0"/>
          </a:p>
          <a:p>
            <a:r>
              <a:rPr lang="en-GB" dirty="0"/>
              <a:t>N= 336, 5 studies of reported pain domain of the HHS and showed no</a:t>
            </a:r>
          </a:p>
          <a:p>
            <a:r>
              <a:rPr lang="en-GB" dirty="0"/>
              <a:t>significant difference between HA and THA groups. MD is 0.97 (95% CI, 4.70 to 2.76; P 0.61)</a:t>
            </a:r>
            <a:endParaRPr lang="en-US" dirty="0"/>
          </a:p>
        </p:txBody>
      </p:sp>
      <p:pic>
        <p:nvPicPr>
          <p:cNvPr id="4" name="Picture 3">
            <a:extLst>
              <a:ext uri="{FF2B5EF4-FFF2-40B4-BE49-F238E27FC236}">
                <a16:creationId xmlns:a16="http://schemas.microsoft.com/office/drawing/2014/main" id="{1B393414-F0BF-7D42-8B56-4CF3407E411C}"/>
              </a:ext>
            </a:extLst>
          </p:cNvPr>
          <p:cNvPicPr>
            <a:picLocks noChangeAspect="1"/>
          </p:cNvPicPr>
          <p:nvPr/>
        </p:nvPicPr>
        <p:blipFill>
          <a:blip r:embed="rId3"/>
          <a:stretch>
            <a:fillRect/>
          </a:stretch>
        </p:blipFill>
        <p:spPr>
          <a:xfrm>
            <a:off x="136353" y="1410699"/>
            <a:ext cx="9452618" cy="3233573"/>
          </a:xfrm>
          <a:prstGeom prst="rect">
            <a:avLst/>
          </a:prstGeom>
        </p:spPr>
      </p:pic>
    </p:spTree>
    <p:extLst>
      <p:ext uri="{BB962C8B-B14F-4D97-AF65-F5344CB8AC3E}">
        <p14:creationId xmlns:p14="http://schemas.microsoft.com/office/powerpoint/2010/main" val="2190994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Quality of Life</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5" name="TextBox 4">
            <a:extLst>
              <a:ext uri="{FF2B5EF4-FFF2-40B4-BE49-F238E27FC236}">
                <a16:creationId xmlns:a16="http://schemas.microsoft.com/office/drawing/2014/main" id="{90C53ED7-BBC7-EF41-B084-2DC6181FA09C}"/>
              </a:ext>
            </a:extLst>
          </p:cNvPr>
          <p:cNvSpPr txBox="1"/>
          <p:nvPr/>
        </p:nvSpPr>
        <p:spPr>
          <a:xfrm>
            <a:off x="448307" y="4254128"/>
            <a:ext cx="8939533" cy="1477328"/>
          </a:xfrm>
          <a:prstGeom prst="rect">
            <a:avLst/>
          </a:prstGeom>
          <a:noFill/>
        </p:spPr>
        <p:txBody>
          <a:bodyPr wrap="square" rtlCol="0">
            <a:spAutoFit/>
          </a:bodyPr>
          <a:lstStyle/>
          <a:p>
            <a:r>
              <a:rPr lang="en-GB" dirty="0"/>
              <a:t>60x SF-36 survey responses from 2 studies</a:t>
            </a:r>
          </a:p>
          <a:p>
            <a:endParaRPr lang="en-GB" dirty="0"/>
          </a:p>
          <a:p>
            <a:r>
              <a:rPr lang="en-GB" dirty="0"/>
              <a:t>Analysis of Physical Function domain showed a significant difference between HA and THA groups favouring THA. MD is 5.23 (95% CI, 9.68 to 0.79; P . .02; Figure 4 </a:t>
            </a:r>
            <a:r>
              <a:rPr lang="en-GB" dirty="0" err="1"/>
              <a:t>Supp</a:t>
            </a:r>
            <a:r>
              <a:rPr lang="en-GB" dirty="0"/>
              <a:t> File).</a:t>
            </a:r>
          </a:p>
          <a:p>
            <a:endParaRPr lang="en-GB" dirty="0"/>
          </a:p>
        </p:txBody>
      </p:sp>
      <p:pic>
        <p:nvPicPr>
          <p:cNvPr id="2" name="Picture 1">
            <a:extLst>
              <a:ext uri="{FF2B5EF4-FFF2-40B4-BE49-F238E27FC236}">
                <a16:creationId xmlns:a16="http://schemas.microsoft.com/office/drawing/2014/main" id="{2FDDCCAA-B385-C94C-9D6E-03ADA9E05EC9}"/>
              </a:ext>
            </a:extLst>
          </p:cNvPr>
          <p:cNvPicPr>
            <a:picLocks noChangeAspect="1"/>
          </p:cNvPicPr>
          <p:nvPr/>
        </p:nvPicPr>
        <p:blipFill>
          <a:blip r:embed="rId3"/>
          <a:stretch>
            <a:fillRect/>
          </a:stretch>
        </p:blipFill>
        <p:spPr>
          <a:xfrm>
            <a:off x="292905" y="1475804"/>
            <a:ext cx="9356121" cy="2240455"/>
          </a:xfrm>
          <a:prstGeom prst="rect">
            <a:avLst/>
          </a:prstGeom>
        </p:spPr>
      </p:pic>
    </p:spTree>
    <p:extLst>
      <p:ext uri="{BB962C8B-B14F-4D97-AF65-F5344CB8AC3E}">
        <p14:creationId xmlns:p14="http://schemas.microsoft.com/office/powerpoint/2010/main" val="4014261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Limitations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3" name="Rectangle 2">
            <a:extLst>
              <a:ext uri="{FF2B5EF4-FFF2-40B4-BE49-F238E27FC236}">
                <a16:creationId xmlns:a16="http://schemas.microsoft.com/office/drawing/2014/main" id="{DCEA6901-4CAB-9548-90D5-D7203AF50811}"/>
              </a:ext>
            </a:extLst>
          </p:cNvPr>
          <p:cNvSpPr/>
          <p:nvPr/>
        </p:nvSpPr>
        <p:spPr>
          <a:xfrm>
            <a:off x="355942" y="1305342"/>
            <a:ext cx="9274286" cy="4031873"/>
          </a:xfrm>
          <a:prstGeom prst="rect">
            <a:avLst/>
          </a:prstGeom>
        </p:spPr>
        <p:txBody>
          <a:bodyPr wrap="square">
            <a:spAutoFit/>
          </a:bodyPr>
          <a:lstStyle/>
          <a:p>
            <a:r>
              <a:rPr lang="en-GB" sz="3200" dirty="0"/>
              <a:t>Studies drawn from a long period</a:t>
            </a:r>
          </a:p>
          <a:p>
            <a:endParaRPr lang="en-GB" sz="3200" dirty="0"/>
          </a:p>
          <a:p>
            <a:r>
              <a:rPr lang="en-GB" sz="3200" dirty="0"/>
              <a:t>Included studies were or low-medium quality</a:t>
            </a:r>
          </a:p>
          <a:p>
            <a:endParaRPr lang="en-GB" sz="3200" dirty="0"/>
          </a:p>
          <a:p>
            <a:r>
              <a:rPr lang="en-GB" sz="3200" dirty="0"/>
              <a:t>Other surgical factors not looked at:</a:t>
            </a:r>
          </a:p>
          <a:p>
            <a:r>
              <a:rPr lang="en-GB" sz="3200" dirty="0"/>
              <a:t>Approach</a:t>
            </a:r>
          </a:p>
          <a:p>
            <a:r>
              <a:rPr lang="en-GB" sz="3200" dirty="0"/>
              <a:t>Surgeon experience</a:t>
            </a:r>
          </a:p>
          <a:p>
            <a:r>
              <a:rPr lang="en-GB" sz="3200" dirty="0"/>
              <a:t>Type of femoral and acetabular fixation</a:t>
            </a:r>
          </a:p>
        </p:txBody>
      </p:sp>
    </p:spTree>
    <p:extLst>
      <p:ext uri="{BB962C8B-B14F-4D97-AF65-F5344CB8AC3E}">
        <p14:creationId xmlns:p14="http://schemas.microsoft.com/office/powerpoint/2010/main" val="4033470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Summary of Results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5" name="TextBox 4">
            <a:extLst>
              <a:ext uri="{FF2B5EF4-FFF2-40B4-BE49-F238E27FC236}">
                <a16:creationId xmlns:a16="http://schemas.microsoft.com/office/drawing/2014/main" id="{90C53ED7-BBC7-EF41-B084-2DC6181FA09C}"/>
              </a:ext>
            </a:extLst>
          </p:cNvPr>
          <p:cNvSpPr txBox="1"/>
          <p:nvPr/>
        </p:nvSpPr>
        <p:spPr>
          <a:xfrm>
            <a:off x="292906" y="1523120"/>
            <a:ext cx="8939533" cy="6278642"/>
          </a:xfrm>
          <a:prstGeom prst="rect">
            <a:avLst/>
          </a:prstGeom>
          <a:noFill/>
        </p:spPr>
        <p:txBody>
          <a:bodyPr wrap="square" rtlCol="0">
            <a:spAutoFit/>
          </a:bodyPr>
          <a:lstStyle/>
          <a:p>
            <a:r>
              <a:rPr lang="en-GB" sz="2400" dirty="0"/>
              <a:t>No difference in mortality or infection despite longer operating times for THA</a:t>
            </a:r>
          </a:p>
          <a:p>
            <a:endParaRPr lang="en-GB" sz="2400" dirty="0"/>
          </a:p>
          <a:p>
            <a:r>
              <a:rPr lang="en-GB" sz="2400" dirty="0"/>
              <a:t>Increased dislocation risk for THA but no increased risk in dislocation after 4 years for THA versus HA (RR, 0.62; 95% CI, 0.33-1.16; P =13)</a:t>
            </a:r>
          </a:p>
          <a:p>
            <a:endParaRPr lang="en-GB" sz="2400" dirty="0"/>
          </a:p>
          <a:p>
            <a:r>
              <a:rPr lang="en-GB" sz="2400" dirty="0"/>
              <a:t>THA superior to HA for:</a:t>
            </a:r>
          </a:p>
          <a:p>
            <a:r>
              <a:rPr lang="en-GB" sz="2400" dirty="0"/>
              <a:t>	Re-operation rate</a:t>
            </a:r>
          </a:p>
          <a:p>
            <a:r>
              <a:rPr lang="en-GB" sz="2400" dirty="0"/>
              <a:t>	Harris Hips Score</a:t>
            </a:r>
          </a:p>
          <a:p>
            <a:r>
              <a:rPr lang="en-GB" sz="2400" dirty="0"/>
              <a:t>	Quality of life (SF-36)</a:t>
            </a:r>
          </a:p>
          <a:p>
            <a:endParaRPr lang="en-GB" sz="2400" dirty="0"/>
          </a:p>
          <a:p>
            <a:r>
              <a:rPr lang="en-GB" sz="2400" dirty="0"/>
              <a:t>Recommend THA for individuals with life expectancy &gt; 4 years or less than 80 years</a:t>
            </a:r>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899814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Hemi or total, what would you advise?</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6" name="Picture 5">
            <a:extLst>
              <a:ext uri="{FF2B5EF4-FFF2-40B4-BE49-F238E27FC236}">
                <a16:creationId xmlns:a16="http://schemas.microsoft.com/office/drawing/2014/main" id="{71FAB70F-2470-0247-9DD6-9428E9728D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307" y="1845109"/>
            <a:ext cx="4416143" cy="3167781"/>
          </a:xfrm>
          <a:prstGeom prst="rect">
            <a:avLst/>
          </a:prstGeom>
        </p:spPr>
      </p:pic>
      <p:pic>
        <p:nvPicPr>
          <p:cNvPr id="10" name="Picture 9">
            <a:extLst>
              <a:ext uri="{FF2B5EF4-FFF2-40B4-BE49-F238E27FC236}">
                <a16:creationId xmlns:a16="http://schemas.microsoft.com/office/drawing/2014/main" id="{F3BF9918-9374-7746-A4DE-05493C4431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9483" y="1428804"/>
            <a:ext cx="4142906" cy="5080154"/>
          </a:xfrm>
          <a:prstGeom prst="rect">
            <a:avLst/>
          </a:prstGeom>
        </p:spPr>
      </p:pic>
    </p:spTree>
    <p:extLst>
      <p:ext uri="{BB962C8B-B14F-4D97-AF65-F5344CB8AC3E}">
        <p14:creationId xmlns:p14="http://schemas.microsoft.com/office/powerpoint/2010/main" val="3530486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1702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10924</TotalTime>
  <Words>673</Words>
  <Application>Microsoft Macintosh PowerPoint</Application>
  <PresentationFormat>A4 Paper (210x297 mm)</PresentationFormat>
  <Paragraphs>123</Paragraphs>
  <Slides>17</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Hemi or total, what would you advise?</vt:lpstr>
      <vt:lpstr>PowerPoint Presentation</vt:lpstr>
      <vt:lpstr>Summary of Results</vt:lpstr>
      <vt:lpstr>Methods</vt:lpstr>
      <vt:lpstr>Outcome measures</vt:lpstr>
      <vt:lpstr>PowerPoint Presentation</vt:lpstr>
      <vt:lpstr>PowerPoint Presentation</vt:lpstr>
      <vt:lpstr>Mortality</vt:lpstr>
      <vt:lpstr>Dislocation</vt:lpstr>
      <vt:lpstr>Infection</vt:lpstr>
      <vt:lpstr>Re-operation</vt:lpstr>
      <vt:lpstr>Harris Hips Scores</vt:lpstr>
      <vt:lpstr>Quality of Life</vt:lpstr>
      <vt:lpstr>Limitations</vt:lpstr>
      <vt:lpstr>Summary of Results</vt:lpstr>
      <vt:lpstr>Hemi or total, what would you advise?</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 Of The Complete BOAST 4 Standards Of Management Of Severe Open Fractures Of The Lower Limb At Cambridge University Hospitals During Its Inaugural Year As A Major Trauma Centre Suzanne Murphy1, James Ritchie Gill2, Peter Hull2, David Wallace1 1. Department of Plastic Surgery, Cambridge University Hospitals, Cambridge, United Kingdom 2. Department of Trauma and Orthopaedic Surgery, University of Cambridge, Cambridge, United Kingdom</dc:title>
  <dc:creator>James</dc:creator>
  <cp:lastModifiedBy>James Gill</cp:lastModifiedBy>
  <cp:revision>201</cp:revision>
  <cp:lastPrinted>2014-04-22T15:26:05Z</cp:lastPrinted>
  <dcterms:created xsi:type="dcterms:W3CDTF">2014-04-22T15:24:51Z</dcterms:created>
  <dcterms:modified xsi:type="dcterms:W3CDTF">2020-02-17T13:42:50Z</dcterms:modified>
</cp:coreProperties>
</file>