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07" r:id="rId2"/>
    <p:sldId id="351" r:id="rId3"/>
    <p:sldId id="348" r:id="rId4"/>
    <p:sldId id="349" r:id="rId5"/>
    <p:sldId id="329" r:id="rId6"/>
    <p:sldId id="335" r:id="rId7"/>
    <p:sldId id="347" r:id="rId8"/>
    <p:sldId id="346" r:id="rId9"/>
    <p:sldId id="332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6" autoAdjust="0"/>
    <p:restoredTop sz="86142" autoAdjust="0"/>
  </p:normalViewPr>
  <p:slideViewPr>
    <p:cSldViewPr showGuides="1">
      <p:cViewPr varScale="1">
        <p:scale>
          <a:sx n="89" d="100"/>
          <a:sy n="89" d="100"/>
        </p:scale>
        <p:origin x="198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pchnet01\users$\gillj\Research\BOAST\Boast%20EFORT_13-11-1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/pchnet01\users$\gillj\Research\BOAST\Boast%20EFORT_13-11-13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/pchnet01\users$\gillj\Research\BOAST\Boast%20EFORT_13-11-1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Chart%20in%20Microsoft%20PowerPoint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Documents%20and%20Settings\gillj\My%20Documents\Boast%2010-10-13%2023PM(1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911803313896838E-2"/>
          <c:y val="6.73368578036561E-2"/>
          <c:w val="0.25774311287435753"/>
          <c:h val="0.36457127607935991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7.3783599284637541E-2"/>
                  <c:y val="4.639391919416361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F64-4948-9697-30065C060874}"/>
                </c:ext>
              </c:extLst>
            </c:dLbl>
            <c:dLbl>
              <c:idx val="1"/>
              <c:layout>
                <c:manualLayout>
                  <c:x val="6.4163862385825707E-2"/>
                  <c:y val="-0.1563866360527842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F64-4948-9697-30065C060874}"/>
                </c:ext>
              </c:extLst>
            </c:dLbl>
            <c:dLbl>
              <c:idx val="3"/>
              <c:layout>
                <c:manualLayout>
                  <c:x val="-3.0525052329511511E-3"/>
                  <c:y val="-7.690164055845646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64-4948-9697-30065C060874}"/>
                </c:ext>
              </c:extLst>
            </c:dLbl>
            <c:dLbl>
              <c:idx val="4"/>
              <c:layout>
                <c:manualLayout>
                  <c:x val="6.3347936308835437E-2"/>
                  <c:y val="1.175795282005703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F64-4948-9697-30065C0608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Excluded!$K$24:$K$28</c:f>
              <c:strCache>
                <c:ptCount val="5"/>
                <c:pt idx="0">
                  <c:v>GA grade I</c:v>
                </c:pt>
                <c:pt idx="1">
                  <c:v>Delayed UK out of region transfer</c:v>
                </c:pt>
                <c:pt idx="2">
                  <c:v>International transfer</c:v>
                </c:pt>
                <c:pt idx="3">
                  <c:v>Unsurvivalble injuries</c:v>
                </c:pt>
                <c:pt idx="4">
                  <c:v>Fracture not open</c:v>
                </c:pt>
              </c:strCache>
            </c:strRef>
          </c:cat>
          <c:val>
            <c:numRef>
              <c:f>Excluded!$L$24:$L$28</c:f>
              <c:numCache>
                <c:formatCode>General</c:formatCode>
                <c:ptCount val="5"/>
                <c:pt idx="0">
                  <c:v>7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64-4948-9697-30065C06087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8.6867822475629412E-3"/>
          <c:y val="0.49918743596390525"/>
          <c:w val="0.39454749229075758"/>
          <c:h val="0.4876202026935279"/>
        </c:manualLayout>
      </c:layout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ln>
          <a:solidFill>
            <a:schemeClr val="tx1"/>
          </a:solidFill>
        </a:ln>
      </c:spPr>
    </c:sideWall>
    <c:backWall>
      <c:thickness val="0"/>
      <c:spPr>
        <a:ln>
          <a:solidFill>
            <a:schemeClr val="tx1"/>
          </a:solidFill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0155-FB4D-B99D-4D2C32E0019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0155-FB4D-B99D-4D2C32E0019E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0155-FB4D-B99D-4D2C32E0019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0155-FB4D-B99D-4D2C32E0019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0155-FB4D-B99D-4D2C32E0019E}"/>
              </c:ext>
            </c:extLst>
          </c:dPt>
          <c:dLbls>
            <c:dLbl>
              <c:idx val="0"/>
              <c:layout>
                <c:manualLayout>
                  <c:x val="4.4938890186337161E-3"/>
                  <c:y val="0.128648323573192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155-FB4D-B99D-4D2C32E0019E}"/>
                </c:ext>
              </c:extLst>
            </c:dLbl>
            <c:dLbl>
              <c:idx val="1"/>
              <c:layout>
                <c:manualLayout>
                  <c:x val="4.4938890186337161E-3"/>
                  <c:y val="0.145575734569665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155-FB4D-B99D-4D2C32E0019E}"/>
                </c:ext>
              </c:extLst>
            </c:dLbl>
            <c:dLbl>
              <c:idx val="2"/>
              <c:layout>
                <c:manualLayout>
                  <c:x val="4.4938890186337161E-3"/>
                  <c:y val="0.108335430377425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155-FB4D-B99D-4D2C32E0019E}"/>
                </c:ext>
              </c:extLst>
            </c:dLbl>
            <c:dLbl>
              <c:idx val="3"/>
              <c:layout>
                <c:manualLayout>
                  <c:x val="4.4938890186337985E-3"/>
                  <c:y val="0.108335430377425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155-FB4D-B99D-4D2C32E0019E}"/>
                </c:ext>
              </c:extLst>
            </c:dLbl>
            <c:dLbl>
              <c:idx val="4"/>
              <c:layout>
                <c:manualLayout>
                  <c:x val="1.5728611565218008E-2"/>
                  <c:y val="-3.38548219929454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155-FB4D-B99D-4D2C32E001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'Included 4-12 to 4-13'!$E$38:$E$42</c:f>
              <c:strCache>
                <c:ptCount val="5"/>
                <c:pt idx="0">
                  <c:v>II</c:v>
                </c:pt>
                <c:pt idx="1">
                  <c:v>IIIA</c:v>
                </c:pt>
                <c:pt idx="2">
                  <c:v>IIIB</c:v>
                </c:pt>
                <c:pt idx="3">
                  <c:v>IIIC</c:v>
                </c:pt>
                <c:pt idx="4">
                  <c:v>Unknown</c:v>
                </c:pt>
              </c:strCache>
            </c:strRef>
          </c:cat>
          <c:val>
            <c:numRef>
              <c:f>'Included 4-12 to 4-13'!$F$38:$F$42</c:f>
              <c:numCache>
                <c:formatCode>0</c:formatCode>
                <c:ptCount val="5"/>
                <c:pt idx="0">
                  <c:v>5</c:v>
                </c:pt>
                <c:pt idx="1">
                  <c:v>8</c:v>
                </c:pt>
                <c:pt idx="2">
                  <c:v>6</c:v>
                </c:pt>
                <c:pt idx="3">
                  <c:v>8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155-FB4D-B99D-4D2C32E001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5658368"/>
        <c:axId val="95659904"/>
        <c:axId val="0"/>
      </c:bar3DChart>
      <c:catAx>
        <c:axId val="956583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95659904"/>
        <c:crosses val="autoZero"/>
        <c:auto val="1"/>
        <c:lblAlgn val="ctr"/>
        <c:lblOffset val="100"/>
        <c:noMultiLvlLbl val="0"/>
      </c:catAx>
      <c:valAx>
        <c:axId val="9565990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GB" sz="2000" dirty="0"/>
                  <a:t>Number of open fractures</a:t>
                </a:r>
              </a:p>
            </c:rich>
          </c:tx>
          <c:layout>
            <c:manualLayout>
              <c:xMode val="edge"/>
              <c:yMode val="edge"/>
              <c:x val="2.0021227149624541E-2"/>
              <c:y val="6.2476901659452806E-2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56583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'Included 4-12 to 4-13'!$GI$38:$GI$47</c:f>
              <c:strCache>
                <c:ptCount val="10"/>
                <c:pt idx="0">
                  <c:v>Definitive soft tissue &lt; 7 days</c:v>
                </c:pt>
                <c:pt idx="1">
                  <c:v>Definitive fixation &lt; 7 days</c:v>
                </c:pt>
                <c:pt idx="2">
                  <c:v>Ortho &amp; plastics at first debridement</c:v>
                </c:pt>
                <c:pt idx="3">
                  <c:v>Initial debridement &lt; 24 hours</c:v>
                </c:pt>
                <c:pt idx="4">
                  <c:v>Splintage of knee &amp; ankle</c:v>
                </c:pt>
                <c:pt idx="5">
                  <c:v>ED saline gauze and film dressing</c:v>
                </c:pt>
                <c:pt idx="6">
                  <c:v>Photograph in notes</c:v>
                </c:pt>
                <c:pt idx="7">
                  <c:v>Combined ortho &amp; plastics input</c:v>
                </c:pt>
                <c:pt idx="8">
                  <c:v>Systematic NV assessment</c:v>
                </c:pt>
                <c:pt idx="9">
                  <c:v>Appropriate IV antibiotics &lt; 3hours</c:v>
                </c:pt>
              </c:strCache>
            </c:strRef>
          </c:cat>
          <c:val>
            <c:numRef>
              <c:f>'Included 4-12 to 4-13'!$GJ$38:$GJ$47</c:f>
              <c:numCache>
                <c:formatCode>0</c:formatCode>
                <c:ptCount val="10"/>
                <c:pt idx="0">
                  <c:v>82.142857142857139</c:v>
                </c:pt>
                <c:pt idx="1">
                  <c:v>92.857142857142861</c:v>
                </c:pt>
                <c:pt idx="2">
                  <c:v>60.714285714285708</c:v>
                </c:pt>
                <c:pt idx="3">
                  <c:v>82.142857142857139</c:v>
                </c:pt>
                <c:pt idx="4">
                  <c:v>81.481481481481481</c:v>
                </c:pt>
                <c:pt idx="5">
                  <c:v>10.714285714285714</c:v>
                </c:pt>
                <c:pt idx="6">
                  <c:v>39.285714285714285</c:v>
                </c:pt>
                <c:pt idx="7">
                  <c:v>85.714285714285708</c:v>
                </c:pt>
                <c:pt idx="8">
                  <c:v>85.18518518518519</c:v>
                </c:pt>
                <c:pt idx="9">
                  <c:v>78.571428571428569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55-7E4E-AF03-DFD5C131A2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96989184"/>
        <c:axId val="96990720"/>
      </c:barChart>
      <c:catAx>
        <c:axId val="9698918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500" b="1"/>
            </a:pPr>
            <a:endParaRPr lang="en-US"/>
          </a:p>
        </c:txPr>
        <c:crossAx val="96990720"/>
        <c:crosses val="autoZero"/>
        <c:auto val="1"/>
        <c:lblAlgn val="ctr"/>
        <c:lblOffset val="100"/>
        <c:noMultiLvlLbl val="0"/>
      </c:catAx>
      <c:valAx>
        <c:axId val="96990720"/>
        <c:scaling>
          <c:orientation val="minMax"/>
        </c:scaling>
        <c:delete val="0"/>
        <c:axPos val="b"/>
        <c:majorGridlines/>
        <c:numFmt formatCode="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96989184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'[Chart in Microsoft PowerPoint]Sheet2'!$B$4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1-BE56-234F-BC99-EFB59F646373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BE56-234F-BC99-EFB59F64637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BE56-234F-BC99-EFB59F646373}"/>
              </c:ext>
            </c:extLst>
          </c:dPt>
          <c:dLbls>
            <c:dLbl>
              <c:idx val="0"/>
              <c:layout>
                <c:manualLayout>
                  <c:x val="-4.9915837443638335E-3"/>
                  <c:y val="0.134331533964772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E56-234F-BC99-EFB59F646373}"/>
                </c:ext>
              </c:extLst>
            </c:dLbl>
            <c:dLbl>
              <c:idx val="1"/>
              <c:layout>
                <c:manualLayout>
                  <c:x val="0"/>
                  <c:y val="0.121835577316886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E56-234F-BC99-EFB59F646373}"/>
                </c:ext>
              </c:extLst>
            </c:dLbl>
            <c:dLbl>
              <c:idx val="2"/>
              <c:layout>
                <c:manualLayout>
                  <c:x val="-3.3277224962425557E-3"/>
                  <c:y val="0.131207544802801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E56-234F-BC99-EFB59F6463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'[Chart in Microsoft PowerPoint]Sheet2'!$A$5:$A$7</c:f>
              <c:strCache>
                <c:ptCount val="3"/>
                <c:pt idx="0">
                  <c:v>Correct Abx &lt; 3 hours</c:v>
                </c:pt>
                <c:pt idx="1">
                  <c:v>Co-amoxiclav and gentamycin at induction of debridement</c:v>
                </c:pt>
                <c:pt idx="2">
                  <c:v>Abx contd until definitive closure / 72hrs</c:v>
                </c:pt>
              </c:strCache>
            </c:strRef>
          </c:cat>
          <c:val>
            <c:numRef>
              <c:f>'[Chart in Microsoft PowerPoint]Sheet2'!$B$5:$B$7</c:f>
              <c:numCache>
                <c:formatCode>General</c:formatCode>
                <c:ptCount val="3"/>
                <c:pt idx="0">
                  <c:v>79</c:v>
                </c:pt>
                <c:pt idx="1">
                  <c:v>29</c:v>
                </c:pt>
                <c:pt idx="2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E56-234F-BC99-EFB59F6463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046912"/>
        <c:axId val="97048448"/>
      </c:barChart>
      <c:catAx>
        <c:axId val="97046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97048448"/>
        <c:crosses val="autoZero"/>
        <c:auto val="1"/>
        <c:lblAlgn val="ctr"/>
        <c:lblOffset val="100"/>
        <c:noMultiLvlLbl val="0"/>
      </c:catAx>
      <c:valAx>
        <c:axId val="97048448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97046912"/>
        <c:crosses val="autoZero"/>
        <c:crossBetween val="between"/>
        <c:majorUnit val="20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599518810148837E-2"/>
          <c:y val="7.454870224555267E-2"/>
          <c:w val="0.8849560367454069"/>
          <c:h val="0.70095882880606297"/>
        </c:manualLayout>
      </c:layout>
      <c:barChart>
        <c:barDir val="col"/>
        <c:grouping val="stack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1-0552-474A-980D-75FA85421623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0552-474A-980D-75FA85421623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5-0552-474A-980D-75FA8542162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0552-474A-980D-75FA85421623}"/>
              </c:ext>
            </c:extLst>
          </c:dPt>
          <c:dLbls>
            <c:dLbl>
              <c:idx val="2"/>
              <c:layout>
                <c:manualLayout>
                  <c:x val="-3.0804177609833013E-3"/>
                  <c:y val="-4.57754509029855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552-474A-980D-75FA85421623}"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sz="2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Included!$AQ$46:$AQ$50</c:f>
              <c:strCache>
                <c:ptCount val="5"/>
                <c:pt idx="0">
                  <c:v>No documentation</c:v>
                </c:pt>
                <c:pt idx="1">
                  <c:v>Betadine</c:v>
                </c:pt>
                <c:pt idx="2">
                  <c:v>Saline soacked gause with impermeable cover</c:v>
                </c:pt>
                <c:pt idx="3">
                  <c:v>Inadine</c:v>
                </c:pt>
                <c:pt idx="4">
                  <c:v>Celox haemostatic</c:v>
                </c:pt>
              </c:strCache>
            </c:strRef>
          </c:cat>
          <c:val>
            <c:numRef>
              <c:f>Included!$AR$46:$AR$50</c:f>
              <c:numCache>
                <c:formatCode>0</c:formatCode>
                <c:ptCount val="5"/>
                <c:pt idx="0">
                  <c:v>70.370370370370239</c:v>
                </c:pt>
                <c:pt idx="1">
                  <c:v>14.81481481481482</c:v>
                </c:pt>
                <c:pt idx="2">
                  <c:v>7.4074074074074066</c:v>
                </c:pt>
                <c:pt idx="3">
                  <c:v>3.7037037037037042</c:v>
                </c:pt>
                <c:pt idx="4">
                  <c:v>3.7037037037037042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552-474A-980D-75FA854216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9707904"/>
        <c:axId val="99717888"/>
      </c:barChart>
      <c:catAx>
        <c:axId val="997079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99717888"/>
        <c:crosses val="autoZero"/>
        <c:auto val="1"/>
        <c:lblAlgn val="ctr"/>
        <c:lblOffset val="100"/>
        <c:noMultiLvlLbl val="0"/>
      </c:catAx>
      <c:valAx>
        <c:axId val="99717888"/>
        <c:scaling>
          <c:orientation val="minMax"/>
          <c:max val="10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99707904"/>
        <c:crosses val="autoZero"/>
        <c:crossBetween val="between"/>
        <c:majorUnit val="20"/>
      </c:valAx>
      <c:spPr>
        <a:ln>
          <a:solidFill>
            <a:schemeClr val="accent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4567435418509123E-2"/>
          <c:y val="0.15309362178148789"/>
          <c:w val="0.93055607545257435"/>
          <c:h val="0.5463600308777951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 compliance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5EB6-FE41-8EFE-82A1A35F89DA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5EB6-FE41-8EFE-82A1A35F89D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5EB6-FE41-8EFE-82A1A35F89D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5EB6-FE41-8EFE-82A1A35F89D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9-5EB6-FE41-8EFE-82A1A35F89D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B-5EB6-FE41-8EFE-82A1A35F89DA}"/>
              </c:ext>
            </c:extLst>
          </c:dPt>
          <c:dPt>
            <c:idx val="6"/>
            <c:invertIfNegative val="0"/>
            <c:bubble3D val="0"/>
            <c:spPr>
              <a:solidFill>
                <a:srgbClr val="FF5050"/>
              </a:solidFill>
            </c:spPr>
            <c:extLst>
              <c:ext xmlns:c16="http://schemas.microsoft.com/office/drawing/2014/chart" uri="{C3380CC4-5D6E-409C-BE32-E72D297353CC}">
                <c16:uniqueId val="{0000000D-5EB6-FE41-8EFE-82A1A35F89DA}"/>
              </c:ext>
            </c:extLst>
          </c:dPt>
          <c:dLbls>
            <c:dLbl>
              <c:idx val="5"/>
              <c:layout>
                <c:manualLayout>
                  <c:x val="-3.5273858460171093E-3"/>
                  <c:y val="-3.04084986725611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EB6-FE41-8EFE-82A1A35F89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GB" sz="2000" b="1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Fracture fixation &lt;7 days</c:v>
                </c:pt>
                <c:pt idx="1">
                  <c:v>Fracture fixation &lt;7 days*</c:v>
                </c:pt>
                <c:pt idx="2">
                  <c:v>Fracture fixation &lt;72 hours</c:v>
                </c:pt>
                <c:pt idx="3">
                  <c:v>Fracture fixation &lt;72 hours*</c:v>
                </c:pt>
                <c:pt idx="4">
                  <c:v>Soft tissue  &lt;7 days</c:v>
                </c:pt>
                <c:pt idx="5">
                  <c:v>Soft tissue  &lt;7 days*</c:v>
                </c:pt>
                <c:pt idx="6">
                  <c:v>Soft tissue &lt;72 hours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93</c:v>
                </c:pt>
                <c:pt idx="1">
                  <c:v>100</c:v>
                </c:pt>
                <c:pt idx="2">
                  <c:v>82</c:v>
                </c:pt>
                <c:pt idx="3">
                  <c:v>96</c:v>
                </c:pt>
                <c:pt idx="4">
                  <c:v>82</c:v>
                </c:pt>
                <c:pt idx="5">
                  <c:v>96</c:v>
                </c:pt>
                <c:pt idx="6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EB6-FE41-8EFE-82A1A35F89D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88712320"/>
        <c:axId val="88713856"/>
        <c:axId val="0"/>
      </c:bar3DChart>
      <c:catAx>
        <c:axId val="887123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lang="en-GB" sz="1600" b="1" baseline="0"/>
            </a:pPr>
            <a:endParaRPr lang="en-US"/>
          </a:p>
        </c:txPr>
        <c:crossAx val="88713856"/>
        <c:crosses val="autoZero"/>
        <c:auto val="1"/>
        <c:lblAlgn val="ctr"/>
        <c:lblOffset val="100"/>
        <c:noMultiLvlLbl val="0"/>
      </c:catAx>
      <c:valAx>
        <c:axId val="887138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en-GB" sz="1800" b="1" baseline="0"/>
            </a:pPr>
            <a:endParaRPr lang="en-US"/>
          </a:p>
        </c:txPr>
        <c:crossAx val="88712320"/>
        <c:crosses val="autoZero"/>
        <c:crossBetween val="between"/>
        <c:majorUnit val="20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7CD9C9-ADA4-451E-8BFB-AA871C3DC0AF}" type="datetimeFigureOut">
              <a:rPr lang="en-US" smtClean="0"/>
              <a:pPr/>
              <a:t>5/9/20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AE5B7-FF97-41B8-9349-EED0AD2B13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901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/>
              <a:t>Methods:</a:t>
            </a:r>
          </a:p>
          <a:p>
            <a:r>
              <a:rPr lang="en-GB" sz="1200" dirty="0"/>
              <a:t>1</a:t>
            </a:r>
            <a:r>
              <a:rPr lang="en-GB" sz="1200" baseline="30000" dirty="0"/>
              <a:t>st</a:t>
            </a:r>
            <a:r>
              <a:rPr lang="en-GB" sz="1200" dirty="0"/>
              <a:t> April 2012 – 31</a:t>
            </a:r>
            <a:r>
              <a:rPr lang="en-GB" sz="1200" baseline="30000" dirty="0"/>
              <a:t>st</a:t>
            </a:r>
            <a:r>
              <a:rPr lang="en-GB" sz="1200" dirty="0"/>
              <a:t> March 2013</a:t>
            </a:r>
          </a:p>
          <a:p>
            <a:r>
              <a:rPr lang="en-GB" sz="1200" dirty="0"/>
              <a:t>Open lower limb fractures meeting BOAST 4 inclusion criteria identified</a:t>
            </a:r>
          </a:p>
          <a:p>
            <a:r>
              <a:rPr lang="en-GB" sz="1200" dirty="0"/>
              <a:t>Reviewed all patients records (paper and electronic)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AE5B7-FF97-41B8-9349-EED0AD2B139F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566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Antibiotics:  In 7 of the 28 cases antibiotics were given pre-hospital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r>
              <a:rPr lang="en-GB" altLang="en-US" sz="1200" dirty="0"/>
              <a:t>STANDARD 7: The wound is handled only to remove gross contamination and to allow photography, then covered in saline-soaked gauze and an impermeable film </a:t>
            </a:r>
          </a:p>
          <a:p>
            <a:endParaRPr lang="en-GB" altLang="en-US" sz="1200" dirty="0"/>
          </a:p>
          <a:p>
            <a:r>
              <a:rPr lang="en-GB" altLang="en-US" sz="1200" dirty="0"/>
              <a:t>Photographs were present in only 11 of 28 of the case notes</a:t>
            </a:r>
          </a:p>
          <a:p>
            <a:endParaRPr lang="en-GB" altLang="en-US" sz="1200" dirty="0"/>
          </a:p>
          <a:p>
            <a:endParaRPr lang="en-GB" altLang="en-US" sz="120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AE5B7-FF97-41B8-9349-EED0AD2B139F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952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AE5B7-FF97-41B8-9349-EED0AD2B139F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503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/>
              <a:t>Achieving definitive skeletal stabilisation and wound cover within 3 days will be more challenging and require:</a:t>
            </a:r>
          </a:p>
          <a:p>
            <a:pPr marL="285750" indent="-285750">
              <a:buFontTx/>
              <a:buChar char="-"/>
            </a:pPr>
            <a:r>
              <a:rPr lang="en-GB" sz="1400" dirty="0"/>
              <a:t>Restructuring of theatre lists</a:t>
            </a:r>
          </a:p>
          <a:p>
            <a:pPr marL="285750" indent="-285750">
              <a:buFontTx/>
              <a:buChar char="-"/>
            </a:pPr>
            <a:r>
              <a:rPr lang="en-GB" sz="1400" dirty="0"/>
              <a:t>Closer  </a:t>
            </a:r>
            <a:r>
              <a:rPr lang="en-GB" sz="1400" dirty="0" err="1"/>
              <a:t>orthoplastic</a:t>
            </a:r>
            <a:r>
              <a:rPr lang="en-GB" sz="1400" dirty="0"/>
              <a:t> multidisciplinary team working</a:t>
            </a:r>
          </a:p>
          <a:p>
            <a:endParaRPr lang="en-GB" sz="120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If compliance to the guidelines are to be used for financial remuneration: intense study of clinically indicated breaches will need to be undertaken: See poster</a:t>
            </a:r>
          </a:p>
          <a:p>
            <a:endParaRPr lang="en-GB" sz="1200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/>
              <a:t>To aid documentation of steps and prompt next steps in management</a:t>
            </a:r>
          </a:p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AE5B7-FF97-41B8-9349-EED0AD2B139F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910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DCE51-63A3-4C6D-9E9E-C5A76C446C24}" type="datetimeFigureOut">
              <a:rPr lang="en-GB"/>
              <a:pPr>
                <a:defRPr/>
              </a:pPr>
              <a:t>09/05/2020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B24E1-FA83-4C73-869B-5EE9BCE0EE6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257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6B9AD-0E61-457F-968A-F0CB64942138}" type="datetimeFigureOut">
              <a:rPr lang="en-GB"/>
              <a:pPr>
                <a:defRPr/>
              </a:pPr>
              <a:t>09/05/2020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46185-DCBA-49FA-B93D-4D80179BF2F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690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433B9-617F-4F06-B691-6D1BD3D9E3EA}" type="datetimeFigureOut">
              <a:rPr lang="en-GB"/>
              <a:pPr>
                <a:defRPr/>
              </a:pPr>
              <a:t>09/05/2020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C205C-110C-4A30-9073-47D581C913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131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49FEA-27BF-4747-AF91-787E3E664C28}" type="datetimeFigureOut">
              <a:rPr lang="en-GB"/>
              <a:pPr>
                <a:defRPr/>
              </a:pPr>
              <a:t>09/05/2020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2419DB-05BD-4D1F-A8CE-62731DE266F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354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C893B-4131-48E2-AD32-7F88159792BA}" type="datetimeFigureOut">
              <a:rPr lang="en-GB"/>
              <a:pPr>
                <a:defRPr/>
              </a:pPr>
              <a:t>09/05/2020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FC7CD-7864-4BCD-885C-9A2112C1E14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671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1CCBD-78E6-4FB1-ACA2-C6CF06EEFEA6}" type="datetimeFigureOut">
              <a:rPr lang="en-GB"/>
              <a:pPr>
                <a:defRPr/>
              </a:pPr>
              <a:t>09/05/2020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53664-4E7C-4E89-8D34-BFD6647484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201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B4E00-46FE-4B6D-89FB-FCEC6E098FAA}" type="datetimeFigureOut">
              <a:rPr lang="en-GB"/>
              <a:pPr>
                <a:defRPr/>
              </a:pPr>
              <a:t>09/05/2020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C6998-733C-493B-9557-8845614A44B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940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8D940-5853-42D0-8974-C405F280D166}" type="datetimeFigureOut">
              <a:rPr lang="en-GB"/>
              <a:pPr>
                <a:defRPr/>
              </a:pPr>
              <a:t>09/05/2020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578B6-2496-4412-8E43-F5955C15215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307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33580-7276-43B7-BB5A-046824948903}" type="datetimeFigureOut">
              <a:rPr lang="en-GB"/>
              <a:pPr>
                <a:defRPr/>
              </a:pPr>
              <a:t>09/05/2020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6AF38-24C8-4EE5-B0CE-26B96823DA1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664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B346A-9688-4FEC-A4E8-DD577A177AE6}" type="datetimeFigureOut">
              <a:rPr lang="en-GB"/>
              <a:pPr>
                <a:defRPr/>
              </a:pPr>
              <a:t>09/05/2020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596A8-09BC-4418-A5B6-380B51B0D4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611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05BE0-4E94-4EB7-93B3-625545741A76}" type="datetimeFigureOut">
              <a:rPr lang="en-GB"/>
              <a:pPr>
                <a:defRPr/>
              </a:pPr>
              <a:t>09/05/2020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5E100-7687-4D96-A288-576A32EBE18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138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E41160-3411-4889-9635-6BD8A897CAE8}" type="datetimeFigureOut">
              <a:rPr lang="en-GB"/>
              <a:pPr>
                <a:defRPr/>
              </a:pPr>
              <a:t>09/05/2020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6A8A66-4E53-4F8A-90BB-15471BA3EC4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://www.boxmodeldigital.com/Website-and-Mobile-Application-Development-Agency/bapras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hyperlink" Target="http://www.boa.ac.uk/" TargetMode="Externa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89049"/>
            <a:ext cx="8653491" cy="17557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b="1" dirty="0"/>
              <a:t>The Management of Severe Open Lower Limb Fractures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4221088"/>
            <a:ext cx="7016750" cy="695325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2000" dirty="0"/>
              <a:t>James Gill and Suzanne Murphy, 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sz="2000" dirty="0"/>
              <a:t>Peter Hull and David Wallace</a:t>
            </a:r>
          </a:p>
        </p:txBody>
      </p:sp>
      <p:pic>
        <p:nvPicPr>
          <p:cNvPr id="23554" name="Picture 2" descr="Divisional Head of Finance - Financial Managem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5991224"/>
            <a:ext cx="4581525" cy="866776"/>
          </a:xfrm>
          <a:prstGeom prst="rect">
            <a:avLst/>
          </a:prstGeom>
          <a:noFill/>
        </p:spPr>
      </p:pic>
      <p:pic>
        <p:nvPicPr>
          <p:cNvPr id="23555" name="Picture 3" descr="C:\Documents and Settings\murphys\My Documents\My Pictures\AH_collection_image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5357826"/>
            <a:ext cx="3286148" cy="120070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85720" y="2132856"/>
            <a:ext cx="86534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Audit of the complete BOAST 4 standards: 1</a:t>
            </a:r>
            <a:r>
              <a:rPr lang="en-GB" sz="3600" b="1" baseline="30000" dirty="0"/>
              <a:t>st</a:t>
            </a:r>
            <a:r>
              <a:rPr lang="en-GB" sz="3600" b="1" dirty="0"/>
              <a:t> 12 months of Cambridge University Hospitals as a Major Trauma Centre</a:t>
            </a:r>
            <a:endParaRPr lang="en-GB" sz="3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5" t="15042" r="78917" b="62076"/>
          <a:stretch/>
        </p:blipFill>
        <p:spPr bwMode="auto">
          <a:xfrm>
            <a:off x="7020272" y="3861048"/>
            <a:ext cx="1656184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9307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extBox 1"/>
          <p:cNvSpPr txBox="1">
            <a:spLocks noChangeArrowheads="1"/>
          </p:cNvSpPr>
          <p:nvPr/>
        </p:nvSpPr>
        <p:spPr bwMode="auto">
          <a:xfrm>
            <a:off x="1426960" y="574043"/>
            <a:ext cx="6312694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150" b="1" dirty="0">
                <a:latin typeface="+mn-lt"/>
              </a:rPr>
              <a:t>Disclosure</a:t>
            </a:r>
            <a:endParaRPr lang="en-US" altLang="en-US" sz="1050" b="1" dirty="0"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9144" y="2644170"/>
            <a:ext cx="79083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+mn-lt"/>
              </a:rPr>
              <a:t>In relation to this presentation, I declare that there are no conflicts of interest.</a:t>
            </a:r>
          </a:p>
        </p:txBody>
      </p:sp>
      <p:sp>
        <p:nvSpPr>
          <p:cNvPr id="3" name="Rectangle 2"/>
          <p:cNvSpPr/>
          <p:nvPr/>
        </p:nvSpPr>
        <p:spPr>
          <a:xfrm>
            <a:off x="190818" y="5877272"/>
            <a:ext cx="8784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i="1" dirty="0"/>
              <a:t>* A conflict of interest is any situation in which a speaker or immediate family members have interests, which may cause a conflict with the current presentation. Conflicts of interest do not preclude the delivery of the talk, but should be explicitly declared. These may include financial interests (e.g. owning stocks of a related company, having received honoraria, consultancy fees), research interests (research support by grants or otherwise), organisational interests and gifts. 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564831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864" y="260648"/>
            <a:ext cx="8229600" cy="1143000"/>
          </a:xfrm>
        </p:spPr>
        <p:txBody>
          <a:bodyPr/>
          <a:lstStyle/>
          <a:p>
            <a:r>
              <a:rPr lang="en-GB" b="1" dirty="0"/>
              <a:t>East of England Trauma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4781" y="2138204"/>
            <a:ext cx="4439219" cy="3835947"/>
          </a:xfrm>
        </p:spPr>
        <p:txBody>
          <a:bodyPr/>
          <a:lstStyle/>
          <a:p>
            <a:r>
              <a:rPr lang="en-GB" sz="2800" dirty="0"/>
              <a:t>6 counties</a:t>
            </a:r>
          </a:p>
          <a:p>
            <a:r>
              <a:rPr lang="en-GB" sz="2800" dirty="0"/>
              <a:t>5.9 million population</a:t>
            </a:r>
          </a:p>
          <a:p>
            <a:r>
              <a:rPr lang="en-GB" sz="2800" dirty="0"/>
              <a:t>1298 </a:t>
            </a:r>
            <a:r>
              <a:rPr lang="en-GB" sz="2800" dirty="0" err="1"/>
              <a:t>pts</a:t>
            </a:r>
            <a:r>
              <a:rPr lang="en-GB" sz="2800" dirty="0"/>
              <a:t>/</a:t>
            </a:r>
            <a:r>
              <a:rPr lang="en-GB" sz="2800" dirty="0" err="1"/>
              <a:t>yr</a:t>
            </a:r>
            <a:r>
              <a:rPr lang="en-GB" sz="2800" dirty="0"/>
              <a:t> ISS&gt;8</a:t>
            </a:r>
          </a:p>
          <a:p>
            <a:r>
              <a:rPr lang="en-GB" sz="2800" dirty="0"/>
              <a:t>590 </a:t>
            </a:r>
            <a:r>
              <a:rPr lang="en-GB" sz="2800" dirty="0" err="1"/>
              <a:t>pts</a:t>
            </a:r>
            <a:r>
              <a:rPr lang="en-GB" sz="2800" dirty="0"/>
              <a:t>/</a:t>
            </a:r>
            <a:r>
              <a:rPr lang="en-GB" sz="2800" dirty="0" err="1"/>
              <a:t>yr</a:t>
            </a:r>
            <a:r>
              <a:rPr lang="en-GB" sz="2800" dirty="0"/>
              <a:t> ISS&gt;15</a:t>
            </a:r>
          </a:p>
          <a:p>
            <a:r>
              <a:rPr lang="en-GB" sz="2800" dirty="0"/>
              <a:t>12 Trauma Units</a:t>
            </a:r>
          </a:p>
          <a:p>
            <a:r>
              <a:rPr lang="en-GB" sz="2800" dirty="0"/>
              <a:t>1 MTC – </a:t>
            </a:r>
            <a:r>
              <a:rPr lang="en-GB" sz="2800" dirty="0">
                <a:solidFill>
                  <a:srgbClr val="FF0000"/>
                </a:solidFill>
              </a:rPr>
              <a:t>live April 2012</a:t>
            </a:r>
            <a:endParaRPr lang="en-GB" sz="2800" dirty="0"/>
          </a:p>
        </p:txBody>
      </p:sp>
      <p:pic>
        <p:nvPicPr>
          <p:cNvPr id="4" name="Picture 2" descr="Divisional Head of Finance - Financial Managem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5991224"/>
            <a:ext cx="4581525" cy="866776"/>
          </a:xfrm>
          <a:prstGeom prst="rect">
            <a:avLst/>
          </a:prstGeom>
          <a:noFill/>
        </p:spPr>
      </p:pic>
      <p:pic>
        <p:nvPicPr>
          <p:cNvPr id="1026" name="Picture 2" descr="C:\Users\murphy01\Pictures\tu-eoe-ma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64" y="1268760"/>
            <a:ext cx="4327693" cy="5122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964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British Association of Plastic, Reconstructive and Aesthetic Surgeon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302056"/>
            <a:ext cx="2401541" cy="1166464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632" y="1628800"/>
            <a:ext cx="5165104" cy="685648"/>
          </a:xfrm>
        </p:spPr>
        <p:txBody>
          <a:bodyPr/>
          <a:lstStyle/>
          <a:p>
            <a:r>
              <a:rPr lang="en-GB" sz="2800" dirty="0"/>
              <a:t>BOAST 4  = 15 standards</a:t>
            </a:r>
            <a:endParaRPr lang="en-GB" sz="1000" dirty="0"/>
          </a:p>
          <a:p>
            <a:r>
              <a:rPr lang="en-GB" sz="2800" dirty="0"/>
              <a:t>Aim: </a:t>
            </a:r>
          </a:p>
          <a:p>
            <a:pPr lvl="1"/>
            <a:r>
              <a:rPr lang="en-GB" sz="2400" dirty="0"/>
              <a:t>Determine compliance with all 15 BOAST 4 standards in the first 12 months as a MTC</a:t>
            </a:r>
          </a:p>
          <a:p>
            <a:r>
              <a:rPr lang="en-GB" sz="2800" dirty="0"/>
              <a:t>Methods:</a:t>
            </a:r>
          </a:p>
          <a:p>
            <a:pPr lvl="1"/>
            <a:r>
              <a:rPr lang="en-GB" sz="2400" dirty="0"/>
              <a:t>TARN office data</a:t>
            </a:r>
          </a:p>
          <a:p>
            <a:pPr lvl="1"/>
            <a:r>
              <a:rPr lang="en-GB" sz="2400" dirty="0"/>
              <a:t>1</a:t>
            </a:r>
            <a:r>
              <a:rPr lang="en-GB" sz="2400" baseline="30000" dirty="0"/>
              <a:t>st</a:t>
            </a:r>
            <a:r>
              <a:rPr lang="en-GB" sz="2400" dirty="0"/>
              <a:t> April 2012 – 31</a:t>
            </a:r>
            <a:r>
              <a:rPr lang="en-GB" sz="2400" baseline="30000" dirty="0"/>
              <a:t>st</a:t>
            </a:r>
            <a:r>
              <a:rPr lang="en-GB" sz="2400" dirty="0"/>
              <a:t> March 2013</a:t>
            </a:r>
          </a:p>
          <a:p>
            <a:pPr lvl="1"/>
            <a:r>
              <a:rPr lang="en-GB" sz="2400" dirty="0"/>
              <a:t>Open lower limb fracture meeting BOAST 4 criteria included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endParaRPr lang="en-GB" dirty="0"/>
          </a:p>
          <a:p>
            <a:endParaRPr lang="en-GB" sz="2800" dirty="0"/>
          </a:p>
          <a:p>
            <a:endParaRPr lang="en-GB" dirty="0"/>
          </a:p>
        </p:txBody>
      </p:sp>
      <p:pic>
        <p:nvPicPr>
          <p:cNvPr id="36868" name="Picture 4" descr="British Orthopaedic Association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632" y="474030"/>
            <a:ext cx="2448272" cy="748785"/>
          </a:xfrm>
          <a:prstGeom prst="rect">
            <a:avLst/>
          </a:prstGeom>
          <a:noFill/>
        </p:spPr>
      </p:pic>
      <p:pic>
        <p:nvPicPr>
          <p:cNvPr id="7" name="Picture 2" descr="Divisional Head of Finance - Financial Management"/>
          <p:cNvPicPr>
            <a:picLocks noChangeAspect="1" noChangeArrowheads="1"/>
          </p:cNvPicPr>
          <p:nvPr/>
        </p:nvPicPr>
        <p:blipFill rotWithShape="1">
          <a:blip r:embed="rId7" cstate="print"/>
          <a:srcRect b="23821"/>
          <a:stretch/>
        </p:blipFill>
        <p:spPr bwMode="auto">
          <a:xfrm>
            <a:off x="4347322" y="6197701"/>
            <a:ext cx="4581525" cy="660299"/>
          </a:xfrm>
          <a:prstGeom prst="rect">
            <a:avLst/>
          </a:prstGeom>
          <a:noFill/>
        </p:spPr>
      </p:pic>
      <p:pic>
        <p:nvPicPr>
          <p:cNvPr id="10" name="Picture 5" descr="http://www.trauma.org/images/articles/Lower_Limb_Standard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84167" y="1754898"/>
            <a:ext cx="2268411" cy="33482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72554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/>
              <a:t>Results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r>
              <a:rPr lang="en-GB" altLang="en-US" sz="2400" dirty="0"/>
              <a:t>44 cases over 12 month period, 16 excluded = </a:t>
            </a:r>
            <a:r>
              <a:rPr lang="en-GB" altLang="en-US" sz="2400" b="1" dirty="0"/>
              <a:t>28 included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6966830"/>
              </p:ext>
            </p:extLst>
          </p:nvPr>
        </p:nvGraphicFramePr>
        <p:xfrm>
          <a:off x="323528" y="2619942"/>
          <a:ext cx="8399658" cy="3642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5047680"/>
              </p:ext>
            </p:extLst>
          </p:nvPr>
        </p:nvGraphicFramePr>
        <p:xfrm>
          <a:off x="4127376" y="2780928"/>
          <a:ext cx="4392488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788024" y="2096722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 err="1"/>
              <a:t>Gustilo</a:t>
            </a:r>
            <a:r>
              <a:rPr lang="en-GB" sz="2800" u="sng" dirty="0"/>
              <a:t>-Anderson Grade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3168" y="2088506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/>
              <a:t>Exclusions</a:t>
            </a:r>
          </a:p>
        </p:txBody>
      </p:sp>
      <p:pic>
        <p:nvPicPr>
          <p:cNvPr id="8" name="Picture 2" descr="Divisional Head of Finance - Financial Management"/>
          <p:cNvPicPr>
            <a:picLocks noChangeAspect="1" noChangeArrowheads="1"/>
          </p:cNvPicPr>
          <p:nvPr/>
        </p:nvPicPr>
        <p:blipFill rotWithShape="1">
          <a:blip r:embed="rId4" cstate="print"/>
          <a:srcRect l="-257" t="-4449" r="257" b="28270"/>
          <a:stretch/>
        </p:blipFill>
        <p:spPr bwMode="auto">
          <a:xfrm>
            <a:off x="4357686" y="6197701"/>
            <a:ext cx="4581525" cy="6602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6798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/>
              <a:t>Snapshot of Overall BOAST 4 Compliance</a:t>
            </a:r>
          </a:p>
        </p:txBody>
      </p:sp>
      <p:pic>
        <p:nvPicPr>
          <p:cNvPr id="4" name="Picture 2" descr="Divisional Head of Finance - Financial Management"/>
          <p:cNvPicPr>
            <a:picLocks noChangeAspect="1" noChangeArrowheads="1"/>
          </p:cNvPicPr>
          <p:nvPr/>
        </p:nvPicPr>
        <p:blipFill rotWithShape="1">
          <a:blip r:embed="rId2" cstate="print"/>
          <a:srcRect b="28678"/>
          <a:stretch/>
        </p:blipFill>
        <p:spPr bwMode="auto">
          <a:xfrm>
            <a:off x="4536147" y="6232899"/>
            <a:ext cx="4581525" cy="618205"/>
          </a:xfrm>
          <a:prstGeom prst="rect">
            <a:avLst/>
          </a:prstGeom>
          <a:noFill/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2207970"/>
              </p:ext>
            </p:extLst>
          </p:nvPr>
        </p:nvGraphicFramePr>
        <p:xfrm>
          <a:off x="539552" y="1419224"/>
          <a:ext cx="8280920" cy="4386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868144" y="5698835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3697867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 bwMode="auto">
          <a:xfrm>
            <a:off x="361492" y="299695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dirty="0"/>
              <a:t>Dressings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621" y="813916"/>
            <a:ext cx="1851989" cy="1739879"/>
          </a:xfrm>
        </p:spPr>
        <p:txBody>
          <a:bodyPr/>
          <a:lstStyle/>
          <a:p>
            <a:r>
              <a:rPr lang="en-GB" sz="2000" b="1" u="sng" dirty="0"/>
              <a:t>Appropriate IV antibiotics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8799640"/>
              </p:ext>
            </p:extLst>
          </p:nvPr>
        </p:nvGraphicFramePr>
        <p:xfrm>
          <a:off x="2302061" y="779622"/>
          <a:ext cx="6617785" cy="2649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05947" y="1683856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0072" y="10181"/>
            <a:ext cx="8154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Antibiotics</a:t>
            </a:r>
          </a:p>
        </p:txBody>
      </p:sp>
      <p:graphicFrame>
        <p:nvGraphicFramePr>
          <p:cNvPr id="11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204135"/>
              </p:ext>
            </p:extLst>
          </p:nvPr>
        </p:nvGraphicFramePr>
        <p:xfrm>
          <a:off x="1979712" y="3717032"/>
          <a:ext cx="7164288" cy="3051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51520" y="4049507"/>
            <a:ext cx="17281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/>
              <a:t>Usage of dressing during emergency management</a:t>
            </a:r>
            <a:endParaRPr lang="en-GB" sz="2000" b="1" dirty="0"/>
          </a:p>
          <a:p>
            <a:pPr algn="ctr"/>
            <a:endParaRPr lang="en-GB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302061" y="4788171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24556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Graphic spid="4" grpId="0">
        <p:bldAsOne/>
      </p:bldGraphic>
      <p:bldP spid="6" grpId="0"/>
      <p:bldP spid="7" grpId="0"/>
      <p:bldGraphic spid="11" grpId="0">
        <p:bldAsOne/>
      </p:bldGraphic>
      <p:bldP spid="3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Fracture Fixation and Wound Cover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9813109"/>
              </p:ext>
            </p:extLst>
          </p:nvPr>
        </p:nvGraphicFramePr>
        <p:xfrm>
          <a:off x="188190" y="1838727"/>
          <a:ext cx="8964488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0600" y="1484784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en-US" sz="2000" b="1" u="sng" dirty="0"/>
              <a:t>Compliance with achieving definitive skeletal stabilisation &amp; wound cover within 72hrs &amp; no longer than 7 days</a:t>
            </a:r>
            <a:endParaRPr lang="en-GB" sz="20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168464" y="3534019"/>
            <a:ext cx="422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7858" y="5949280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* Excluding clinically indicated surgical delay</a:t>
            </a:r>
          </a:p>
        </p:txBody>
      </p:sp>
      <p:pic>
        <p:nvPicPr>
          <p:cNvPr id="8" name="Picture 2" descr="Divisional Head of Finance - Financial Management"/>
          <p:cNvPicPr>
            <a:picLocks noChangeAspect="1" noChangeArrowheads="1"/>
          </p:cNvPicPr>
          <p:nvPr/>
        </p:nvPicPr>
        <p:blipFill rotWithShape="1">
          <a:blip r:embed="rId4" cstate="print"/>
          <a:srcRect b="28678"/>
          <a:stretch/>
        </p:blipFill>
        <p:spPr bwMode="auto">
          <a:xfrm>
            <a:off x="4536147" y="6232899"/>
            <a:ext cx="4581525" cy="6182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5997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 &amp; 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347" y="1484784"/>
            <a:ext cx="8229600" cy="4525963"/>
          </a:xfrm>
        </p:spPr>
        <p:txBody>
          <a:bodyPr/>
          <a:lstStyle/>
          <a:p>
            <a:r>
              <a:rPr lang="en-GB" sz="2400" dirty="0"/>
              <a:t>Areas for improvement:</a:t>
            </a:r>
          </a:p>
          <a:p>
            <a:pPr lvl="1"/>
            <a:r>
              <a:rPr lang="en-GB" sz="1800" dirty="0"/>
              <a:t>Photographing wounds</a:t>
            </a:r>
          </a:p>
          <a:p>
            <a:pPr lvl="1"/>
            <a:r>
              <a:rPr lang="en-GB" sz="1800" dirty="0"/>
              <a:t>Dressings</a:t>
            </a:r>
          </a:p>
          <a:p>
            <a:pPr lvl="1"/>
            <a:r>
              <a:rPr lang="en-GB" sz="1800" dirty="0"/>
              <a:t>Correct antibiotics on induction</a:t>
            </a:r>
          </a:p>
          <a:p>
            <a:pPr lvl="1"/>
            <a:r>
              <a:rPr lang="en-GB" sz="1800" dirty="0"/>
              <a:t>Skeletal stabilisation &amp; wound cover within 3 days</a:t>
            </a:r>
          </a:p>
          <a:p>
            <a:pPr marL="457200" lvl="1" indent="0">
              <a:buNone/>
            </a:pPr>
            <a:endParaRPr lang="en-GB" sz="1200" dirty="0"/>
          </a:p>
          <a:p>
            <a:r>
              <a:rPr lang="en-GB" sz="2400" dirty="0"/>
              <a:t>Recommendations:</a:t>
            </a:r>
          </a:p>
          <a:p>
            <a:pPr lvl="1"/>
            <a:r>
              <a:rPr lang="en-GB" sz="1800" dirty="0"/>
              <a:t>Plastic surgery team member present at open fracture trauma calls</a:t>
            </a:r>
          </a:p>
          <a:p>
            <a:pPr lvl="1"/>
            <a:r>
              <a:rPr lang="en-GB" sz="1800" dirty="0"/>
              <a:t>Plastic surgery SHO to attend morning trauma meeting</a:t>
            </a:r>
          </a:p>
          <a:p>
            <a:pPr lvl="1"/>
            <a:r>
              <a:rPr lang="en-GB" sz="1800" dirty="0"/>
              <a:t>Operation note </a:t>
            </a:r>
            <a:r>
              <a:rPr lang="en-GB" sz="1800" dirty="0" err="1"/>
              <a:t>proforma</a:t>
            </a:r>
            <a:endParaRPr lang="en-GB" sz="1800" dirty="0"/>
          </a:p>
          <a:p>
            <a:pPr lvl="1"/>
            <a:endParaRPr lang="en-GB" sz="1400" i="1" dirty="0"/>
          </a:p>
          <a:p>
            <a:pPr lvl="1"/>
            <a:endParaRPr lang="en-GB" sz="1400" i="1" dirty="0"/>
          </a:p>
          <a:p>
            <a:pPr marL="457200" lvl="1" indent="0">
              <a:buNone/>
            </a:pPr>
            <a:endParaRPr lang="en-GB" sz="1400" i="1" dirty="0"/>
          </a:p>
          <a:p>
            <a:pPr marL="457200" lvl="1" indent="0">
              <a:buNone/>
            </a:pPr>
            <a:r>
              <a:rPr lang="en-GB" sz="1200" i="1" dirty="0"/>
              <a:t>The author declares that the research for and communication of this independent body of work does not constitute any financial or other conflict of interest</a:t>
            </a:r>
            <a:endParaRPr lang="en-GB" sz="1200" dirty="0"/>
          </a:p>
          <a:p>
            <a:endParaRPr lang="en-GB" sz="1200" i="1" dirty="0"/>
          </a:p>
          <a:p>
            <a:endParaRPr lang="en-GB" sz="1200" i="1" dirty="0"/>
          </a:p>
          <a:p>
            <a:endParaRPr lang="en-GB" sz="1200" i="1" dirty="0"/>
          </a:p>
          <a:p>
            <a:endParaRPr lang="en-GB" sz="1200" i="1" dirty="0"/>
          </a:p>
          <a:p>
            <a:endParaRPr lang="en-GB" sz="1200" i="1" dirty="0"/>
          </a:p>
          <a:p>
            <a:endParaRPr lang="en-GB" sz="1200" i="1" dirty="0"/>
          </a:p>
          <a:p>
            <a:endParaRPr lang="en-GB" sz="1200" i="1" dirty="0"/>
          </a:p>
          <a:p>
            <a:endParaRPr lang="en-GB" sz="1200" i="1" dirty="0"/>
          </a:p>
          <a:p>
            <a:endParaRPr lang="en-GB" sz="1200" i="1" dirty="0"/>
          </a:p>
          <a:p>
            <a:endParaRPr lang="en-GB" sz="1200" i="1" dirty="0"/>
          </a:p>
          <a:p>
            <a:endParaRPr lang="en-GB" sz="1200" i="1" dirty="0"/>
          </a:p>
          <a:p>
            <a:endParaRPr lang="en-GB" sz="1200" i="1" dirty="0"/>
          </a:p>
          <a:p>
            <a:endParaRPr lang="en-GB" sz="1200" i="1" dirty="0"/>
          </a:p>
          <a:p>
            <a:endParaRPr lang="en-GB" sz="1200" i="1" dirty="0"/>
          </a:p>
          <a:p>
            <a:endParaRPr lang="en-GB" sz="1200" i="1" dirty="0"/>
          </a:p>
          <a:p>
            <a:endParaRPr lang="en-GB" sz="1200" i="1" dirty="0"/>
          </a:p>
          <a:p>
            <a:endParaRPr lang="en-GB" sz="1200" i="1" dirty="0"/>
          </a:p>
          <a:p>
            <a:r>
              <a:rPr lang="en-GB" sz="1200" i="1" dirty="0"/>
              <a:t>The author declares that the research for and communication of this independent body of work does not constitute any financial or other conflict of interest.</a:t>
            </a:r>
            <a:endParaRPr lang="en-GB" sz="1200" dirty="0"/>
          </a:p>
        </p:txBody>
      </p:sp>
      <p:pic>
        <p:nvPicPr>
          <p:cNvPr id="4" name="Picture 2" descr="Divisional Head of Finance - Financial Management"/>
          <p:cNvPicPr>
            <a:picLocks noChangeAspect="1" noChangeArrowheads="1"/>
          </p:cNvPicPr>
          <p:nvPr/>
        </p:nvPicPr>
        <p:blipFill rotWithShape="1">
          <a:blip r:embed="rId3" cstate="print"/>
          <a:srcRect b="28678"/>
          <a:stretch/>
        </p:blipFill>
        <p:spPr bwMode="auto">
          <a:xfrm>
            <a:off x="4536147" y="6232899"/>
            <a:ext cx="4581525" cy="6182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095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2930</TotalTime>
  <Words>544</Words>
  <Application>Microsoft Macintosh PowerPoint</Application>
  <PresentationFormat>On-screen Show (4:3)</PresentationFormat>
  <Paragraphs>110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MS PGothic</vt:lpstr>
      <vt:lpstr>Arial</vt:lpstr>
      <vt:lpstr>Calibri</vt:lpstr>
      <vt:lpstr>Office Theme</vt:lpstr>
      <vt:lpstr>The Management of Severe Open Lower Limb Fractures</vt:lpstr>
      <vt:lpstr>PowerPoint Presentation</vt:lpstr>
      <vt:lpstr>East of England Trauma Network</vt:lpstr>
      <vt:lpstr>PowerPoint Presentation</vt:lpstr>
      <vt:lpstr>Results</vt:lpstr>
      <vt:lpstr>Snapshot of Overall BOAST 4 Compliance</vt:lpstr>
      <vt:lpstr>Appropriate IV antibiotics</vt:lpstr>
      <vt:lpstr>Fracture Fixation and Wound Cover</vt:lpstr>
      <vt:lpstr>Conclusions &amp; Recommendations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Audit of BOAST 4 guidelines  The Management of Severe Open Lower Limb Fractures</dc:title>
  <dc:creator>James</dc:creator>
  <cp:lastModifiedBy>James Gill</cp:lastModifiedBy>
  <cp:revision>204</cp:revision>
  <dcterms:created xsi:type="dcterms:W3CDTF">2013-10-08T13:58:15Z</dcterms:created>
  <dcterms:modified xsi:type="dcterms:W3CDTF">2020-05-09T21:39:19Z</dcterms:modified>
</cp:coreProperties>
</file>