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78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1" r:id="rId11"/>
    <p:sldId id="269" r:id="rId12"/>
    <p:sldId id="266" r:id="rId13"/>
    <p:sldId id="270" r:id="rId14"/>
    <p:sldId id="282" r:id="rId15"/>
    <p:sldId id="267" r:id="rId16"/>
    <p:sldId id="268" r:id="rId17"/>
    <p:sldId id="276" r:id="rId18"/>
    <p:sldId id="271" r:id="rId19"/>
    <p:sldId id="275" r:id="rId20"/>
    <p:sldId id="279" r:id="rId21"/>
    <p:sldId id="281" r:id="rId22"/>
    <p:sldId id="273" r:id="rId23"/>
    <p:sldId id="283" r:id="rId24"/>
    <p:sldId id="280" r:id="rId25"/>
    <p:sldId id="2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2824"/>
    <p:restoredTop sz="71218"/>
  </p:normalViewPr>
  <p:slideViewPr>
    <p:cSldViewPr snapToGrid="0" snapToObjects="1">
      <p:cViewPr>
        <p:scale>
          <a:sx n="75" d="100"/>
          <a:sy n="75" d="100"/>
        </p:scale>
        <p:origin x="216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C9479-CA2D-2546-BF3A-F5342FDCA752}" type="datetimeFigureOut">
              <a:rPr lang="en-US" smtClean="0"/>
              <a:t>1/5/17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FD87D-0E7A-B449-B903-7149497FA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1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Applicable</a:t>
            </a:r>
            <a:r>
              <a:rPr lang="en-US" baseline="0" dirty="0" smtClean="0"/>
              <a:t> to when reading any abstract but particularly when drawing conclusions from DRAFFT trial and similarly the </a:t>
            </a:r>
            <a:r>
              <a:rPr lang="en-US" baseline="0" dirty="0" err="1" smtClean="0"/>
              <a:t>Profher</a:t>
            </a:r>
            <a:r>
              <a:rPr lang="en-US" baseline="0" smtClean="0"/>
              <a:t> trial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91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Lead by Costa when he was Prof of </a:t>
            </a:r>
            <a:r>
              <a:rPr lang="en-US" err="1" smtClean="0"/>
              <a:t>orthopaedics</a:t>
            </a:r>
            <a:r>
              <a:rPr lang="en-US" smtClean="0"/>
              <a:t> at Warwick</a:t>
            </a:r>
          </a:p>
          <a:p>
            <a:endParaRPr lang="en-US" smtClean="0"/>
          </a:p>
          <a:p>
            <a:r>
              <a:rPr lang="en-US" smtClean="0"/>
              <a:t>Why BMJ </a:t>
            </a:r>
            <a:r>
              <a:rPr lang="mr-IN" smtClean="0"/>
              <a:t>–</a:t>
            </a:r>
            <a:r>
              <a:rPr lang="en-US" smtClean="0"/>
              <a:t> impact</a:t>
            </a:r>
            <a:r>
              <a:rPr lang="en-US" baseline="0" smtClean="0"/>
              <a:t> factor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Trial set up at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time when use of locking plates was growing rapidly with little evidence.</a:t>
            </a:r>
            <a:endParaRPr lang="en-US" sz="1200" b="0" i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 of implants for each treatment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arm published later </a:t>
            </a:r>
            <a:r>
              <a:rPr lang="mr-IN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figures given below.</a:t>
            </a:r>
            <a:endParaRPr lang="en-US" sz="1200" b="0" i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£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 for the K-wire fixation versus £818 for the locking-plate fixation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08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Two arm parallel group = 2</a:t>
            </a:r>
            <a:r>
              <a:rPr lang="en-US" baseline="0" smtClean="0"/>
              <a:t> treatments given to different groups of patients with no crossover</a:t>
            </a:r>
            <a:endParaRPr lang="en-US" smtClean="0"/>
          </a:p>
          <a:p>
            <a:r>
              <a:rPr lang="en-US" smtClean="0"/>
              <a:t>Assessor</a:t>
            </a:r>
            <a:r>
              <a:rPr lang="en-US" baseline="0" smtClean="0"/>
              <a:t> blinded </a:t>
            </a:r>
            <a:r>
              <a:rPr lang="mr-IN" baseline="0" smtClean="0"/>
              <a:t>–</a:t>
            </a:r>
            <a:r>
              <a:rPr lang="en-US" baseline="0" smtClean="0"/>
              <a:t> unable to blind patient or surgeon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“All staff involved in checking, entering, and </a:t>
            </a:r>
            <a:r>
              <a:rPr lang="en-US" sz="1200" kern="120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analysing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questionnaire responses, however, were blind to allocation.“</a:t>
            </a:r>
            <a:endParaRPr lang="en-US" smtClean="0"/>
          </a:p>
          <a:p>
            <a:endParaRPr lang="en-US" baseline="0" smtClean="0"/>
          </a:p>
          <a:p>
            <a:endParaRPr lang="en-US" baseline="0" smtClean="0"/>
          </a:p>
          <a:p>
            <a:r>
              <a:rPr lang="en-US" baseline="0" smtClean="0"/>
              <a:t>Stratification of most important confounding factors: intra-articular extension, </a:t>
            </a:r>
            <a:r>
              <a:rPr lang="en-US" baseline="0" err="1" smtClean="0"/>
              <a:t>centre</a:t>
            </a:r>
            <a:r>
              <a:rPr lang="en-US" baseline="0" smtClean="0"/>
              <a:t> and age</a:t>
            </a:r>
          </a:p>
          <a:p>
            <a:endParaRPr lang="en-US" baseline="0" smtClean="0"/>
          </a:p>
          <a:p>
            <a:r>
              <a:rPr lang="en-US" baseline="0" smtClean="0"/>
              <a:t>Age </a:t>
            </a:r>
            <a:r>
              <a:rPr lang="en-US" baseline="0" smtClean="0"/>
              <a:t>used as a surrogate for bone density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25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 smtClean="0"/>
              <a:t>Pragamatic</a:t>
            </a:r>
            <a:r>
              <a:rPr lang="en-US" baseline="0" smtClean="0"/>
              <a:t> exclusion criteria results in significant selection bias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5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PRWE is a PROM 0 is good 100 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82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Pragmatic in surgeons preference for details of fixation by either technique</a:t>
            </a:r>
            <a:r>
              <a:rPr lang="en-US" baseline="0" smtClean="0"/>
              <a:t> only stipulation for plate was that distal screws are screw into the plate i.e. it is a fixed angle device</a:t>
            </a:r>
          </a:p>
          <a:p>
            <a:endParaRPr lang="en-US" baseline="0" smtClean="0"/>
          </a:p>
          <a:p>
            <a:r>
              <a:rPr lang="en-US" baseline="0" smtClean="0"/>
              <a:t>Pragmatic approach said to said to better reflect current practice and therefore be more applicable to real life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5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Minimal</a:t>
            </a:r>
            <a:r>
              <a:rPr lang="en-US" baseline="0" smtClean="0"/>
              <a:t> clinically important </a:t>
            </a:r>
            <a:r>
              <a:rPr lang="en-US" baseline="0" smtClean="0"/>
              <a:t>difference</a:t>
            </a:r>
          </a:p>
          <a:p>
            <a:endParaRPr lang="en-US" baseline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“At the individual level, a change in the PRWE of 6 points reflects the difference between turning a doorknob or cutting a loaf of bread with mild pain versus no pain.”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0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This is the</a:t>
            </a:r>
            <a:r>
              <a:rPr lang="en-US" baseline="0" smtClean="0"/>
              <a:t> only part of the paper that discusses exclusions.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87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Baseline characteristics:</a:t>
            </a:r>
          </a:p>
          <a:p>
            <a:r>
              <a:rPr lang="en-US" smtClean="0"/>
              <a:t>Circled characteristics of note: similar ages</a:t>
            </a:r>
            <a:r>
              <a:rPr lang="en-US" baseline="0" smtClean="0"/>
              <a:t> in both treatment groups</a:t>
            </a:r>
          </a:p>
          <a:p>
            <a:endParaRPr lang="en-US" baseline="0" smtClean="0"/>
          </a:p>
          <a:p>
            <a:r>
              <a:rPr lang="en-US" baseline="0" smtClean="0"/>
              <a:t>BJJ critique suggests that there is a low number of RTC patients included (only 0-2% as these high energy comminuted fracture patterns will likely have been excluded as the treating surgeon would have felt there was a clear indication for open reduction and restoration of the articular surface.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88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Similar groups </a:t>
            </a:r>
            <a:r>
              <a:rPr lang="en-US" dirty="0" err="1" smtClean="0"/>
              <a:t>interms</a:t>
            </a:r>
            <a:r>
              <a:rPr lang="en-US" dirty="0" smtClean="0"/>
              <a:t> of fracture</a:t>
            </a:r>
            <a:r>
              <a:rPr lang="en-US" baseline="0" dirty="0" smtClean="0"/>
              <a:t> patters</a:t>
            </a:r>
          </a:p>
          <a:p>
            <a:r>
              <a:rPr lang="en-US" baseline="0" dirty="0" smtClean="0"/>
              <a:t>0x A1 as A1 is a distal ulna fracture</a:t>
            </a:r>
          </a:p>
          <a:p>
            <a:r>
              <a:rPr lang="en-US" baseline="0" dirty="0" smtClean="0"/>
              <a:t>B type fractures under represented - partial articular as these would have been excluded. Again this is probably evidence of the selection bias.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 note a similar number of smokers in each group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2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AO classification for reference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74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Major</a:t>
            </a:r>
            <a:r>
              <a:rPr lang="en-US" baseline="0" dirty="0" smtClean="0"/>
              <a:t> criticism of trial:</a:t>
            </a:r>
          </a:p>
          <a:p>
            <a:r>
              <a:rPr lang="en-US" baseline="0" dirty="0" smtClean="0"/>
              <a:t>46+13 = 59% of </a:t>
            </a:r>
            <a:r>
              <a:rPr lang="en-US" baseline="0" dirty="0" err="1" smtClean="0"/>
              <a:t>platings</a:t>
            </a:r>
            <a:r>
              <a:rPr lang="en-US" baseline="0" dirty="0" smtClean="0"/>
              <a:t> performed by non consultant surgeons</a:t>
            </a:r>
          </a:p>
          <a:p>
            <a:r>
              <a:rPr lang="en-US" baseline="0" dirty="0" smtClean="0"/>
              <a:t>13% of surgeons had performed fewer than 10 distal radius </a:t>
            </a:r>
            <a:r>
              <a:rPr lang="en-US" baseline="0" dirty="0" err="1" smtClean="0"/>
              <a:t>platings</a:t>
            </a:r>
            <a:endParaRPr lang="en-US" baseline="0" dirty="0" smtClean="0"/>
          </a:p>
          <a:p>
            <a:r>
              <a:rPr lang="en-US" baseline="0" dirty="0" smtClean="0"/>
              <a:t>26% &lt; 20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have 2 thoughts on this: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it should not be viewed a criticism of the trial rather a snapshot of practice at the time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Alternatively I wonder if the distal radius fracture which may or may </a:t>
            </a:r>
            <a:r>
              <a:rPr lang="en-US" baseline="0" dirty="0" err="1" smtClean="0"/>
              <a:t>nto</a:t>
            </a:r>
            <a:r>
              <a:rPr lang="en-US" baseline="0" dirty="0" smtClean="0"/>
              <a:t> benefit from open reduction and internal fixation is likely to be left to the </a:t>
            </a:r>
            <a:r>
              <a:rPr lang="en-US" baseline="0" dirty="0" err="1" smtClean="0"/>
              <a:t>SpR</a:t>
            </a:r>
            <a:r>
              <a:rPr lang="en-US" baseline="0" dirty="0" smtClean="0"/>
              <a:t> or staff grade than the complex intra-articular fracture which clearly needs open reduction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the right circled are the most popular number of wires = 3 (46%)</a:t>
            </a:r>
          </a:p>
          <a:p>
            <a:r>
              <a:rPr lang="en-US" baseline="0" dirty="0" smtClean="0"/>
              <a:t>1.6mm wires (81%)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25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No statistically significant difference in PRWE at any time point or for sub group analysis see also table on next slide for</a:t>
            </a:r>
            <a:r>
              <a:rPr lang="en-US" baseline="0" smtClean="0"/>
              <a:t> full breakdown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9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was evidence for a marginally significant (P=0.051) treatment effect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plate group for the DASH score at 12 months only, although the effect size was small −3.2 (95% confidence interval −6.5 to 0.0).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per treatment analysis (according to the fixation performed) gave an adjusted treatment effect estimate of −1.0 (95% confidence interval −4.2 to 2.2; P=0.53)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patients with missing primary data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15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significant difference</a:t>
            </a:r>
            <a:r>
              <a:rPr lang="en-US" baseline="0" dirty="0" smtClean="0"/>
              <a:t> for any of the complications</a:t>
            </a:r>
          </a:p>
          <a:p>
            <a:r>
              <a:rPr lang="en-US" baseline="0" dirty="0" smtClean="0"/>
              <a:t>Criticism as no reported cases of CRPS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Criticized for a high number (75%) of fractures plated being placed in a cast post-operatively- this potentially </a:t>
            </a:r>
            <a:r>
              <a:rPr lang="en-US" baseline="0" dirty="0" err="1" smtClean="0"/>
              <a:t>obeviates</a:t>
            </a:r>
            <a:r>
              <a:rPr lang="en-US" baseline="0" dirty="0" smtClean="0"/>
              <a:t> one of the main advantages of internal fixation and a key AO principle in the treatment of intra-articular fractures: Early ROM</a:t>
            </a:r>
          </a:p>
          <a:p>
            <a:r>
              <a:rPr lang="en-US" baseline="0" dirty="0" smtClean="0"/>
              <a:t>Again is this a criticism of the paper or of current practice </a:t>
            </a:r>
            <a:r>
              <a:rPr lang="mr-IN" baseline="0" dirty="0" smtClean="0"/>
              <a:t>–</a:t>
            </a:r>
            <a:r>
              <a:rPr lang="en-US" baseline="0" dirty="0" smtClean="0"/>
              <a:t> upper limb surgeons would suggest it a reason why a </a:t>
            </a:r>
            <a:r>
              <a:rPr lang="en-US" baseline="0" dirty="0" err="1" smtClean="0"/>
              <a:t>demonstratable</a:t>
            </a:r>
            <a:r>
              <a:rPr lang="en-US" baseline="0" dirty="0" smtClean="0"/>
              <a:t> difference </a:t>
            </a:r>
            <a:r>
              <a:rPr lang="en-US" baseline="0" dirty="0" err="1" smtClean="0"/>
              <a:t>wasn</a:t>
            </a:r>
            <a:r>
              <a:rPr lang="mr-IN" baseline="0" dirty="0" smtClean="0"/>
              <a:t>’</a:t>
            </a:r>
            <a:r>
              <a:rPr lang="en-US" baseline="0" dirty="0" smtClean="0"/>
              <a:t>t shown</a:t>
            </a:r>
          </a:p>
          <a:p>
            <a:r>
              <a:rPr lang="en-US" baseline="0" dirty="0" smtClean="0"/>
              <a:t>Duration of casting not mentioned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Costa showed a graph at the </a:t>
            </a:r>
            <a:r>
              <a:rPr lang="en-US" dirty="0" err="1" smtClean="0"/>
              <a:t>EoE</a:t>
            </a:r>
            <a:r>
              <a:rPr lang="en-US" dirty="0" smtClean="0"/>
              <a:t> approaches course of the decline in the use of plates before the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29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fell if the</a:t>
            </a:r>
            <a:r>
              <a:rPr lang="en-US" baseline="0" dirty="0" smtClean="0"/>
              <a:t> high number of exclusions had been included in the </a:t>
            </a:r>
            <a:r>
              <a:rPr lang="en-US" baseline="0" dirty="0" err="1" smtClean="0"/>
              <a:t>origional</a:t>
            </a:r>
            <a:r>
              <a:rPr lang="en-US" baseline="0" dirty="0" smtClean="0"/>
              <a:t> paper then it may not have caused so much </a:t>
            </a:r>
            <a:r>
              <a:rPr lang="en-US" baseline="0" dirty="0" err="1" smtClean="0"/>
              <a:t>controvosey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Pragmatic </a:t>
            </a:r>
            <a:r>
              <a:rPr lang="en-US" dirty="0" smtClean="0"/>
              <a:t>= Large number of exclusions</a:t>
            </a:r>
          </a:p>
          <a:p>
            <a:pPr lvl="1"/>
            <a:r>
              <a:rPr lang="en-US" dirty="0" smtClean="0"/>
              <a:t>Leaving </a:t>
            </a:r>
            <a:r>
              <a:rPr lang="en-US" dirty="0" smtClean="0"/>
              <a:t>over representation</a:t>
            </a:r>
            <a:r>
              <a:rPr lang="en-US" baseline="0" dirty="0" smtClean="0"/>
              <a:t> of older females with fragility fractures who may well do equally well with a plate, K-wires or MUA and casting </a:t>
            </a:r>
          </a:p>
          <a:p>
            <a:pPr lvl="1"/>
            <a:r>
              <a:rPr lang="en-US" dirty="0" smtClean="0"/>
              <a:t>High </a:t>
            </a:r>
            <a:r>
              <a:rPr lang="en-US" dirty="0" smtClean="0"/>
              <a:t>energy </a:t>
            </a:r>
            <a:r>
              <a:rPr lang="en-US" dirty="0" smtClean="0"/>
              <a:t>fractures </a:t>
            </a:r>
            <a:r>
              <a:rPr lang="en-US" dirty="0" smtClean="0"/>
              <a:t>under </a:t>
            </a:r>
            <a:r>
              <a:rPr lang="en-US" dirty="0" smtClean="0"/>
              <a:t>represented (circled</a:t>
            </a:r>
            <a:r>
              <a:rPr lang="en-US" baseline="0" dirty="0" smtClean="0"/>
              <a:t> in table 1)</a:t>
            </a:r>
            <a:endParaRPr lang="en-US" dirty="0" smtClean="0"/>
          </a:p>
          <a:p>
            <a:pPr lvl="1"/>
            <a:r>
              <a:rPr lang="en-US" dirty="0" smtClean="0"/>
              <a:t>			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95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two-thirds of the operations were carried out by surgeons who were not consultants. 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3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FD87D-0E7A-B449-B903-7149497FAC4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5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9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49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3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5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4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9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8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8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7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2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D867E-15F9-2D41-BDEA-028D02BADD13}" type="datetimeFigureOut">
              <a:rPr lang="en-US" smtClean="0"/>
              <a:t>1/5/17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05D8-8611-7449-AF22-D1F606775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110" y="157270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400" i="1" dirty="0"/>
              <a:t>I</a:t>
            </a:r>
            <a:r>
              <a:rPr lang="en-US" sz="4400" i="1" dirty="0" smtClean="0"/>
              <a:t>t </a:t>
            </a:r>
            <a:r>
              <a:rPr lang="en-US" sz="4400" i="1" dirty="0"/>
              <a:t>is important that the results are interpreted in a </a:t>
            </a:r>
            <a:r>
              <a:rPr lang="en-US" sz="4400" i="1" dirty="0" smtClean="0"/>
              <a:t>balanced </a:t>
            </a:r>
            <a:r>
              <a:rPr lang="en-US" sz="4400" i="1" dirty="0"/>
              <a:t>and objective way. Without a full examination of the details of the study and its limitations, there is a risk that both surgeons and healthcare commissioners may be unduly influenced to change their practice.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9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729" t="16366" r="24507" b="16775"/>
          <a:stretch/>
        </p:blipFill>
        <p:spPr>
          <a:xfrm>
            <a:off x="1725562" y="136531"/>
            <a:ext cx="8642554" cy="671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6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Author, Institution, Journal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Prof. Matt Costa (Warwick / York)			</a:t>
            </a:r>
          </a:p>
          <a:p>
            <a:endParaRPr lang="en-US" smtClean="0"/>
          </a:p>
          <a:p>
            <a:r>
              <a:rPr lang="en-US" smtClean="0"/>
              <a:t>Journal 2014</a:t>
            </a:r>
          </a:p>
          <a:p>
            <a:pPr lvl="1"/>
            <a:r>
              <a:rPr lang="en-US" smtClean="0"/>
              <a:t>BMJ </a:t>
            </a:r>
            <a:r>
              <a:rPr lang="mr-IN" smtClean="0"/>
              <a:t>–</a:t>
            </a:r>
            <a:r>
              <a:rPr lang="en-US" smtClean="0"/>
              <a:t> Impact factor 19.967</a:t>
            </a:r>
          </a:p>
          <a:p>
            <a:pPr lvl="1"/>
            <a:r>
              <a:rPr lang="en-US" smtClean="0"/>
              <a:t>JAMA 37.684</a:t>
            </a:r>
          </a:p>
          <a:p>
            <a:pPr lvl="1"/>
            <a:r>
              <a:rPr lang="hr-HR"/>
              <a:t>JBJS (Am) </a:t>
            </a:r>
            <a:r>
              <a:rPr lang="mr-IN"/>
              <a:t>–</a:t>
            </a:r>
            <a:r>
              <a:rPr lang="hr-HR"/>
              <a:t> </a:t>
            </a:r>
            <a:r>
              <a:rPr lang="hr-HR" smtClean="0"/>
              <a:t>5.163</a:t>
            </a:r>
            <a:endParaRPr lang="en-US" smtClean="0"/>
          </a:p>
          <a:p>
            <a:pPr lvl="1"/>
            <a:r>
              <a:rPr lang="en-US" smtClean="0"/>
              <a:t>BJJ - </a:t>
            </a:r>
            <a:r>
              <a:rPr lang="hr-HR" smtClean="0"/>
              <a:t>2.660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281" t="3796" r="4616" b="3302"/>
          <a:stretch/>
        </p:blipFill>
        <p:spPr>
          <a:xfrm>
            <a:off x="8170607" y="1283110"/>
            <a:ext cx="1721796" cy="174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2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mtClean="0"/>
              <a:t>Increasing </a:t>
            </a:r>
            <a:r>
              <a:rPr lang="en-US" smtClean="0"/>
              <a:t>use of £££ locking plates for distal radius fracture fixation with lack of evidence</a:t>
            </a:r>
          </a:p>
          <a:p>
            <a:pPr lvl="1"/>
            <a:endParaRPr lang="en-US"/>
          </a:p>
          <a:p>
            <a:pPr lvl="1"/>
            <a:r>
              <a:rPr lang="en-US" smtClean="0"/>
              <a:t>Cochrane </a:t>
            </a:r>
            <a:r>
              <a:rPr lang="en-US"/>
              <a:t>Collaboration “exposed the serious deficiency in the available evidence” in the treatment of distal radius fractures, including “what type of surgery is indicated.” </a:t>
            </a:r>
          </a:p>
          <a:p>
            <a:pPr lvl="1"/>
            <a:endParaRPr lang="en-US" smtClean="0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9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Stated objective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Compare </a:t>
            </a:r>
            <a:r>
              <a:rPr lang="en-US"/>
              <a:t>the clinical effectiveness of </a:t>
            </a:r>
            <a:r>
              <a:rPr lang="en-US" sz="3500" b="1" smtClean="0"/>
              <a:t>K-wire</a:t>
            </a:r>
            <a:r>
              <a:rPr lang="en-US" smtClean="0"/>
              <a:t> </a:t>
            </a:r>
            <a:r>
              <a:rPr lang="en-US"/>
              <a:t>with </a:t>
            </a:r>
            <a:r>
              <a:rPr lang="en-US" sz="3500" b="1" smtClean="0"/>
              <a:t>locking </a:t>
            </a:r>
            <a:r>
              <a:rPr lang="en-US" sz="3500" b="1"/>
              <a:t>plate </a:t>
            </a:r>
            <a:r>
              <a:rPr lang="en-US"/>
              <a:t>fixation for patients with a dorsally displaced fracture of the distal radius</a:t>
            </a:r>
            <a:r>
              <a:rPr lang="en-US" smtClean="0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6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Methods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 smtClean="0"/>
              <a:t>Multicentre</a:t>
            </a:r>
            <a:r>
              <a:rPr lang="en-US" smtClean="0"/>
              <a:t> (18 UK hospitals: MTCs and smaller trauma units)</a:t>
            </a:r>
          </a:p>
          <a:p>
            <a:r>
              <a:rPr lang="en-US" smtClean="0"/>
              <a:t>Two arm parallel group (K-wires vs. locking plate)</a:t>
            </a:r>
          </a:p>
          <a:p>
            <a:r>
              <a:rPr lang="en-US" smtClean="0"/>
              <a:t>Assessor blinded </a:t>
            </a:r>
          </a:p>
          <a:p>
            <a:r>
              <a:rPr lang="en-US" smtClean="0"/>
              <a:t>RCT </a:t>
            </a:r>
            <a:r>
              <a:rPr lang="mr-IN" smtClean="0"/>
              <a:t>–</a:t>
            </a:r>
            <a:r>
              <a:rPr lang="en-US" smtClean="0"/>
              <a:t> Telephone </a:t>
            </a:r>
            <a:r>
              <a:rPr lang="en-US" err="1" smtClean="0"/>
              <a:t>randomisation</a:t>
            </a:r>
            <a:r>
              <a:rPr lang="en-US" smtClean="0"/>
              <a:t> service (York trials unit)</a:t>
            </a:r>
          </a:p>
          <a:p>
            <a:pPr lvl="1"/>
            <a:r>
              <a:rPr lang="en-US" smtClean="0"/>
              <a:t>1:1 treatment allocation</a:t>
            </a:r>
          </a:p>
          <a:p>
            <a:pPr lvl="1"/>
            <a:r>
              <a:rPr lang="en-US"/>
              <a:t>S</a:t>
            </a:r>
            <a:r>
              <a:rPr lang="en-US" smtClean="0"/>
              <a:t>tratified by: </a:t>
            </a:r>
          </a:p>
          <a:p>
            <a:pPr lvl="2"/>
            <a:r>
              <a:rPr lang="en-US" smtClean="0"/>
              <a:t>Centre</a:t>
            </a:r>
          </a:p>
          <a:p>
            <a:pPr lvl="2"/>
            <a:r>
              <a:rPr lang="en-US"/>
              <a:t>I</a:t>
            </a:r>
            <a:r>
              <a:rPr lang="en-US" smtClean="0"/>
              <a:t>ntra-articular </a:t>
            </a:r>
            <a:r>
              <a:rPr lang="en-US"/>
              <a:t>extension </a:t>
            </a:r>
            <a:endParaRPr lang="en-US" smtClean="0"/>
          </a:p>
          <a:p>
            <a:pPr lvl="2"/>
            <a:r>
              <a:rPr lang="en-US" smtClean="0"/>
              <a:t>Age </a:t>
            </a:r>
            <a:r>
              <a:rPr lang="en-US"/>
              <a:t>of the </a:t>
            </a:r>
            <a:r>
              <a:rPr lang="en-US"/>
              <a:t>patient </a:t>
            </a:r>
            <a:r>
              <a:rPr lang="en-US" smtClean="0"/>
              <a:t>( &gt;50 or &lt;50)</a:t>
            </a:r>
          </a:p>
          <a:p>
            <a:r>
              <a:rPr lang="en-US" smtClean="0"/>
              <a:t>Dates</a:t>
            </a:r>
            <a:r>
              <a:rPr lang="en-US" smtClean="0"/>
              <a:t>: January 2011 </a:t>
            </a:r>
            <a:r>
              <a:rPr lang="mr-IN" smtClean="0"/>
              <a:t>–</a:t>
            </a:r>
            <a:r>
              <a:rPr lang="en-US" smtClean="0"/>
              <a:t> July 2012 (18 </a:t>
            </a:r>
            <a:r>
              <a:rPr lang="en-US" smtClean="0"/>
              <a:t>month recruitment period)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8589"/>
              </p:ext>
            </p:extLst>
          </p:nvPr>
        </p:nvGraphicFramePr>
        <p:xfrm>
          <a:off x="1017640" y="451822"/>
          <a:ext cx="1032387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5834"/>
                <a:gridCol w="51680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smtClean="0"/>
                        <a:t>Inclusion</a:t>
                      </a:r>
                      <a:endParaRPr 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smtClean="0"/>
                        <a:t>Exclusion</a:t>
                      </a:r>
                      <a:endParaRPr lang="en-US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/>
                        <a:t>Age &gt; 18 years</a:t>
                      </a:r>
                    </a:p>
                    <a:p>
                      <a:endParaRPr lang="en-US" sz="2400" smtClean="0"/>
                    </a:p>
                    <a:p>
                      <a:r>
                        <a:rPr lang="en-US" sz="2400" smtClean="0"/>
                        <a:t>Dorsally</a:t>
                      </a:r>
                      <a:r>
                        <a:rPr lang="en-US" sz="2400" baseline="0" smtClean="0"/>
                        <a:t> displaced fracture of the distal radius within 3cm of the radiocarpal joint</a:t>
                      </a:r>
                    </a:p>
                    <a:p>
                      <a:endParaRPr lang="en-US" sz="2400" baseline="0" smtClean="0"/>
                    </a:p>
                    <a:p>
                      <a:r>
                        <a:rPr lang="en-US" sz="2400" smtClean="0"/>
                        <a:t>Treating</a:t>
                      </a:r>
                      <a:r>
                        <a:rPr lang="en-US" sz="2400" baseline="0" smtClean="0"/>
                        <a:t> surgeon believed patient would benefit from surgical fixation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Presented &gt; 2 weeks post injury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Extension &gt; 3cm</a:t>
                      </a:r>
                      <a:r>
                        <a:rPr lang="en-US" sz="2400" baseline="0" dirty="0" smtClean="0"/>
                        <a:t> from radio carpal joint</a:t>
                      </a:r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2400" baseline="0" dirty="0" smtClean="0"/>
                        <a:t>Open (</a:t>
                      </a:r>
                      <a:r>
                        <a:rPr lang="en-US" sz="2400" baseline="0" dirty="0" err="1" smtClean="0"/>
                        <a:t>Gustilo</a:t>
                      </a:r>
                      <a:r>
                        <a:rPr lang="en-US" sz="2400" baseline="0" dirty="0" smtClean="0"/>
                        <a:t> grading &gt; 1)</a:t>
                      </a:r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3200" b="1" baseline="0" dirty="0" smtClean="0"/>
                        <a:t>If the articular surface could not be reduced by indirect techniques</a:t>
                      </a:r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2400" baseline="0" dirty="0" smtClean="0"/>
                        <a:t>Contra-indication to </a:t>
                      </a:r>
                      <a:r>
                        <a:rPr lang="en-US" sz="2400" baseline="0" dirty="0" err="1" smtClean="0"/>
                        <a:t>anaesthsia</a:t>
                      </a:r>
                      <a:endParaRPr lang="en-US" sz="2400" baseline="0" dirty="0" smtClean="0"/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2400" baseline="0" dirty="0" smtClean="0"/>
                        <a:t>Pt unable to complete questionnaires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92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Outcome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090"/>
            <a:ext cx="10515600" cy="51766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mtClean="0"/>
              <a:t>1o </a:t>
            </a:r>
          </a:p>
          <a:p>
            <a:r>
              <a:rPr lang="en-US" smtClean="0"/>
              <a:t>PRWE </a:t>
            </a:r>
            <a:r>
              <a:rPr lang="mr-IN" smtClean="0"/>
              <a:t>–</a:t>
            </a:r>
            <a:r>
              <a:rPr lang="en-US" smtClean="0"/>
              <a:t> Patient rated wrist evaluation 0-100 Ax pain and disability (postal questionnaire)</a:t>
            </a:r>
          </a:p>
          <a:p>
            <a:endParaRPr lang="en-US"/>
          </a:p>
          <a:p>
            <a:pPr marL="0" indent="0">
              <a:buNone/>
            </a:pPr>
            <a:r>
              <a:rPr lang="en-US" smtClean="0"/>
              <a:t>2o </a:t>
            </a:r>
          </a:p>
          <a:p>
            <a:r>
              <a:rPr lang="en-US" smtClean="0"/>
              <a:t>DASH </a:t>
            </a:r>
            <a:r>
              <a:rPr lang="mr-IN" smtClean="0"/>
              <a:t>–</a:t>
            </a:r>
            <a:r>
              <a:rPr lang="en-US" smtClean="0"/>
              <a:t> Disability of Arm, Shoulder, and Hand</a:t>
            </a:r>
          </a:p>
          <a:p>
            <a:endParaRPr lang="en-US"/>
          </a:p>
          <a:p>
            <a:r>
              <a:rPr lang="en-US" smtClean="0"/>
              <a:t>EQ-5D - </a:t>
            </a:r>
            <a:r>
              <a:rPr lang="en-US" err="1" smtClean="0"/>
              <a:t>EuroQol</a:t>
            </a:r>
            <a:r>
              <a:rPr lang="en-US" smtClean="0"/>
              <a:t> 5 Dimensions = </a:t>
            </a:r>
            <a:r>
              <a:rPr lang="en-US" err="1" smtClean="0"/>
              <a:t>Generalised</a:t>
            </a:r>
            <a:r>
              <a:rPr lang="en-US" smtClean="0"/>
              <a:t> quality of life questionnaire</a:t>
            </a:r>
          </a:p>
          <a:p>
            <a:endParaRPr lang="en-US"/>
          </a:p>
          <a:p>
            <a:r>
              <a:rPr lang="en-US" smtClean="0"/>
              <a:t>Complications grouped:</a:t>
            </a:r>
          </a:p>
          <a:p>
            <a:pPr lvl="1"/>
            <a:r>
              <a:rPr lang="en-US" smtClean="0"/>
              <a:t>Re-fracture</a:t>
            </a:r>
          </a:p>
          <a:p>
            <a:pPr lvl="1"/>
            <a:r>
              <a:rPr lang="en-US" smtClean="0"/>
              <a:t>Neurological injury</a:t>
            </a:r>
          </a:p>
          <a:p>
            <a:pPr lvl="1"/>
            <a:r>
              <a:rPr lang="en-US" smtClean="0"/>
              <a:t>Vascular injury</a:t>
            </a:r>
          </a:p>
          <a:p>
            <a:pPr lvl="1"/>
            <a:r>
              <a:rPr lang="en-US" smtClean="0"/>
              <a:t>Tendon injury</a:t>
            </a:r>
          </a:p>
          <a:p>
            <a:pPr lvl="1"/>
            <a:r>
              <a:rPr lang="en-US" err="1" smtClean="0"/>
              <a:t>Superfical</a:t>
            </a:r>
            <a:r>
              <a:rPr lang="en-US" smtClean="0"/>
              <a:t> wound infection</a:t>
            </a:r>
          </a:p>
          <a:p>
            <a:pPr lvl="1"/>
            <a:r>
              <a:rPr lang="en-US" smtClean="0"/>
              <a:t>Deep wound infection</a:t>
            </a:r>
          </a:p>
        </p:txBody>
      </p:sp>
    </p:spTree>
    <p:extLst>
      <p:ext uri="{BB962C8B-B14F-4D97-AF65-F5344CB8AC3E}">
        <p14:creationId xmlns:p14="http://schemas.microsoft.com/office/powerpoint/2010/main" val="17792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K-wires vs. Locking plate fixation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mtClean="0"/>
              <a:t>K-wire</a:t>
            </a:r>
          </a:p>
          <a:p>
            <a:r>
              <a:rPr lang="en-US" smtClean="0"/>
              <a:t>Surgeon preference: Size, number of wires, insertion technique and configuration</a:t>
            </a:r>
          </a:p>
          <a:p>
            <a:endParaRPr lang="en-US"/>
          </a:p>
          <a:p>
            <a:pPr marL="0" indent="0">
              <a:buNone/>
            </a:pPr>
            <a:r>
              <a:rPr lang="en-US" smtClean="0"/>
              <a:t>Locking plate</a:t>
            </a:r>
          </a:p>
          <a:p>
            <a:r>
              <a:rPr lang="en-US" smtClean="0"/>
              <a:t>Surgeon preference: Implant, number and configuration of screws, cast post fixation</a:t>
            </a:r>
          </a:p>
          <a:p>
            <a:r>
              <a:rPr lang="en-US" smtClean="0"/>
              <a:t>Only stipulation: distal screws must be fixed angle</a:t>
            </a:r>
          </a:p>
          <a:p>
            <a:endParaRPr lang="en-US"/>
          </a:p>
          <a:p>
            <a:pPr marL="0" indent="0">
              <a:buNone/>
            </a:pPr>
            <a:r>
              <a:rPr lang="en-US" smtClean="0"/>
              <a:t>Physio</a:t>
            </a:r>
          </a:p>
          <a:p>
            <a:r>
              <a:rPr lang="en-US"/>
              <a:t>All patients received the same </a:t>
            </a:r>
            <a:r>
              <a:rPr lang="en-US" err="1"/>
              <a:t>standardised</a:t>
            </a:r>
            <a:r>
              <a:rPr lang="en-US"/>
              <a:t> written physiotherapy </a:t>
            </a:r>
            <a:r>
              <a:rPr lang="en-US" smtClean="0"/>
              <a:t>advice:</a:t>
            </a:r>
          </a:p>
          <a:p>
            <a:pPr lvl="1"/>
            <a:r>
              <a:rPr lang="en-US" smtClean="0"/>
              <a:t>To begin wrist mobility as soon as cast removed or immediately post plate fixation if no cast applied 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Sample size &amp; Stats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9108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GB"/>
              <a:t>MCID of </a:t>
            </a:r>
            <a:r>
              <a:rPr lang="en-GB" smtClean="0"/>
              <a:t>6 </a:t>
            </a:r>
            <a:r>
              <a:rPr lang="en-GB"/>
              <a:t>points on the </a:t>
            </a:r>
            <a:r>
              <a:rPr lang="en-GB" smtClean="0"/>
              <a:t>PRWE</a:t>
            </a:r>
          </a:p>
          <a:p>
            <a:pPr fontAlgn="base"/>
            <a:endParaRPr lang="en-GB" smtClean="0"/>
          </a:p>
          <a:p>
            <a:pPr fontAlgn="base"/>
            <a:r>
              <a:rPr lang="en-GB"/>
              <a:t>A 6 point difference between groups </a:t>
            </a:r>
            <a:r>
              <a:rPr lang="en-GB" smtClean="0"/>
              <a:t>with </a:t>
            </a:r>
            <a:r>
              <a:rPr lang="en-GB"/>
              <a:t>80% power required 175 patients in each group—that is, 350 patients in total</a:t>
            </a:r>
            <a:r>
              <a:rPr lang="en-GB" smtClean="0"/>
              <a:t>.</a:t>
            </a:r>
          </a:p>
          <a:p>
            <a:pPr fontAlgn="base"/>
            <a:endParaRPr lang="en-GB" smtClean="0"/>
          </a:p>
          <a:p>
            <a:pPr fontAlgn="base"/>
            <a:r>
              <a:rPr lang="en-GB" smtClean="0"/>
              <a:t>With </a:t>
            </a:r>
            <a:r>
              <a:rPr lang="en-GB"/>
              <a:t>an allowance for a conservative 10% loss to follow-up, we planned to recruit 390 patients</a:t>
            </a:r>
            <a:r>
              <a:rPr lang="en-GB" smtClean="0"/>
              <a:t>.</a:t>
            </a:r>
          </a:p>
          <a:p>
            <a:pPr fontAlgn="base"/>
            <a:endParaRPr lang="en-GB"/>
          </a:p>
          <a:p>
            <a:pPr fontAlgn="base"/>
            <a:r>
              <a:rPr lang="en-GB"/>
              <a:t>Differences between treatment groups were assessed on an </a:t>
            </a:r>
            <a:r>
              <a:rPr lang="en-GB" b="1"/>
              <a:t>intention to treat </a:t>
            </a:r>
            <a:r>
              <a:rPr lang="en-GB" b="1" smtClean="0"/>
              <a:t>basis</a:t>
            </a:r>
            <a:r>
              <a:rPr lang="en-GB" smtClean="0"/>
              <a:t>, secondary analysis on </a:t>
            </a:r>
            <a:r>
              <a:rPr lang="en-GB" b="1" smtClean="0"/>
              <a:t>per treatment groups</a:t>
            </a:r>
            <a:endParaRPr lang="en-GB" b="1" smtClean="0"/>
          </a:p>
          <a:p>
            <a:pPr fontAlgn="base"/>
            <a:endParaRPr lang="en-GB" b="1"/>
          </a:p>
          <a:p>
            <a:pPr fontAlgn="base"/>
            <a:r>
              <a:rPr lang="en-GB" smtClean="0"/>
              <a:t>Sub group analysis:</a:t>
            </a:r>
          </a:p>
          <a:p>
            <a:pPr lvl="1" fontAlgn="base"/>
            <a:r>
              <a:rPr lang="en-US" smtClean="0"/>
              <a:t>Age </a:t>
            </a:r>
            <a:r>
              <a:rPr lang="en-US"/>
              <a:t>of the </a:t>
            </a:r>
            <a:r>
              <a:rPr lang="en-US" sz="2500">
                <a:cs typeface="+mj-cs"/>
              </a:rPr>
              <a:t>patient </a:t>
            </a:r>
            <a:r>
              <a:rPr lang="mr-IN" sz="2500">
                <a:cs typeface="+mj-cs"/>
              </a:rPr>
              <a:t>(≥50 </a:t>
            </a:r>
            <a:r>
              <a:rPr lang="mr-IN" sz="2500" err="1" smtClean="0">
                <a:cs typeface="+mj-cs"/>
              </a:rPr>
              <a:t>or</a:t>
            </a:r>
            <a:r>
              <a:rPr lang="en-GB" sz="2500" smtClean="0">
                <a:cs typeface="+mj-cs"/>
              </a:rPr>
              <a:t> </a:t>
            </a:r>
            <a:r>
              <a:rPr lang="en-GB" sz="2500">
                <a:cs typeface="+mj-cs"/>
              </a:rPr>
              <a:t>&lt;</a:t>
            </a:r>
            <a:r>
              <a:rPr lang="en-GB" sz="2500" smtClean="0">
                <a:cs typeface="+mj-cs"/>
              </a:rPr>
              <a:t>50</a:t>
            </a:r>
            <a:r>
              <a:rPr lang="mr-IN" sz="2500" smtClean="0">
                <a:cs typeface="+mj-cs"/>
              </a:rPr>
              <a:t>) </a:t>
            </a:r>
            <a:endParaRPr lang="en-GB" sz="2500" smtClean="0">
              <a:cs typeface="+mj-cs"/>
            </a:endParaRPr>
          </a:p>
          <a:p>
            <a:pPr lvl="1" fontAlgn="base"/>
            <a:r>
              <a:rPr lang="en-GB" smtClean="0"/>
              <a:t>Intra-articular </a:t>
            </a:r>
            <a:r>
              <a:rPr lang="en-GB" smtClean="0"/>
              <a:t>extension</a:t>
            </a:r>
          </a:p>
          <a:p>
            <a:pPr lvl="1" fontAlgn="base"/>
            <a:endParaRPr lang="en-GB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475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497" y="1539618"/>
            <a:ext cx="4466303" cy="4351338"/>
          </a:xfrm>
        </p:spPr>
        <p:txBody>
          <a:bodyPr>
            <a:normAutofit/>
          </a:bodyPr>
          <a:lstStyle/>
          <a:p>
            <a:r>
              <a:rPr lang="en-US" smtClean="0"/>
              <a:t>178 eligible patients declined</a:t>
            </a:r>
            <a:endParaRPr lang="en-US"/>
          </a:p>
          <a:p>
            <a:r>
              <a:rPr lang="en-US" smtClean="0"/>
              <a:t>461 </a:t>
            </a:r>
            <a:r>
              <a:rPr lang="en-US" err="1" smtClean="0"/>
              <a:t>randomised</a:t>
            </a:r>
            <a:endParaRPr lang="en-US" smtClean="0"/>
          </a:p>
          <a:p>
            <a:endParaRPr lang="en-US" smtClean="0"/>
          </a:p>
          <a:p>
            <a:r>
              <a:rPr lang="en-US" smtClean="0"/>
              <a:t>230 </a:t>
            </a:r>
            <a:r>
              <a:rPr lang="en-US" err="1" smtClean="0"/>
              <a:t>randomised</a:t>
            </a:r>
            <a:r>
              <a:rPr lang="en-US" smtClean="0"/>
              <a:t> to K-wire: 208 got wired, 18 plated</a:t>
            </a:r>
          </a:p>
          <a:p>
            <a:endParaRPr lang="en-US"/>
          </a:p>
          <a:p>
            <a:r>
              <a:rPr lang="en-US" smtClean="0"/>
              <a:t>231 </a:t>
            </a:r>
            <a:r>
              <a:rPr lang="en-US" err="1" smtClean="0"/>
              <a:t>randomised</a:t>
            </a:r>
            <a:r>
              <a:rPr lang="en-US" smtClean="0"/>
              <a:t> to plate: 213 got plate, 9 got wire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842" t="7097" r="37948" b="9931"/>
          <a:stretch/>
        </p:blipFill>
        <p:spPr>
          <a:xfrm>
            <a:off x="0" y="162233"/>
            <a:ext cx="6763426" cy="684904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9323" y="1434589"/>
            <a:ext cx="2722368" cy="2802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20529" y="2479933"/>
            <a:ext cx="2722368" cy="2802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46439" y="3446643"/>
            <a:ext cx="2020529" cy="2686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3435068"/>
            <a:ext cx="2722368" cy="2802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818" t="14747" r="18687" b="22828"/>
          <a:stretch/>
        </p:blipFill>
        <p:spPr>
          <a:xfrm>
            <a:off x="359317" y="365125"/>
            <a:ext cx="11361628" cy="595041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209309" y="2064297"/>
            <a:ext cx="1607127" cy="2802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742218" y="2064296"/>
            <a:ext cx="1787237" cy="2802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92436" y="5396125"/>
            <a:ext cx="1607127" cy="2802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856517" y="5396125"/>
            <a:ext cx="1787237" cy="2802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818" t="14747" r="18687" b="73822"/>
          <a:stretch/>
        </p:blipFill>
        <p:spPr>
          <a:xfrm>
            <a:off x="1306352" y="71200"/>
            <a:ext cx="9739183" cy="934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9928" t="11770" r="6819" b="9408"/>
          <a:stretch/>
        </p:blipFill>
        <p:spPr>
          <a:xfrm>
            <a:off x="1306352" y="1005206"/>
            <a:ext cx="9624883" cy="569532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372379" y="4516551"/>
            <a:ext cx="1607127" cy="10668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78982" y="4516551"/>
            <a:ext cx="1607127" cy="10668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541818" y="2750760"/>
            <a:ext cx="4364182" cy="4357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72380" y="1005207"/>
            <a:ext cx="4713730" cy="12219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3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475" t="28009" r="5710" b="31003"/>
          <a:stretch/>
        </p:blipFill>
        <p:spPr>
          <a:xfrm>
            <a:off x="0" y="147372"/>
            <a:ext cx="12128833" cy="345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66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6414" t="2222" r="9217" b="16162"/>
          <a:stretch/>
        </p:blipFill>
        <p:spPr>
          <a:xfrm>
            <a:off x="526472" y="235527"/>
            <a:ext cx="8160327" cy="55972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6793" t="6870" r="35859" b="12121"/>
          <a:stretch/>
        </p:blipFill>
        <p:spPr>
          <a:xfrm>
            <a:off x="6089071" y="1012915"/>
            <a:ext cx="5195456" cy="5555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6414" t="9292" r="36237" b="86622"/>
          <a:stretch/>
        </p:blipFill>
        <p:spPr>
          <a:xfrm>
            <a:off x="6009429" y="728399"/>
            <a:ext cx="5275097" cy="28451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962877" y="2479962"/>
            <a:ext cx="1607127" cy="26475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883235" y="1611758"/>
            <a:ext cx="1607127" cy="42486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531599" y="1400961"/>
            <a:ext cx="2969703" cy="52011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mtClean="0"/>
              <a:t>s</a:t>
            </a: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014374" y="4267218"/>
            <a:ext cx="1607127" cy="6372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49862" y="5340953"/>
            <a:ext cx="1035646" cy="2562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73928" y="5330575"/>
            <a:ext cx="1108364" cy="26666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59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1274"/>
            <a:ext cx="10515600" cy="1325563"/>
          </a:xfrm>
        </p:spPr>
        <p:txBody>
          <a:bodyPr/>
          <a:lstStyle/>
          <a:p>
            <a:r>
              <a:rPr lang="en-US" smtClean="0"/>
              <a:t>Primary outcome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1106" y="1596837"/>
            <a:ext cx="4661647" cy="4351338"/>
          </a:xfrm>
        </p:spPr>
        <p:txBody>
          <a:bodyPr/>
          <a:lstStyle/>
          <a:p>
            <a:r>
              <a:rPr lang="en-US"/>
              <a:t>N</a:t>
            </a:r>
            <a:r>
              <a:rPr lang="en-US" smtClean="0"/>
              <a:t>o </a:t>
            </a:r>
            <a:r>
              <a:rPr lang="en-US"/>
              <a:t>evidence for a significant difference in PRWE scores </a:t>
            </a:r>
            <a:r>
              <a:rPr lang="en-US" smtClean="0"/>
              <a:t>at </a:t>
            </a:r>
            <a:r>
              <a:rPr lang="en-US"/>
              <a:t>any time </a:t>
            </a:r>
            <a:r>
              <a:rPr lang="en-US" smtClean="0"/>
              <a:t>point</a:t>
            </a:r>
          </a:p>
          <a:p>
            <a:r>
              <a:rPr lang="en-US" smtClean="0"/>
              <a:t>Subgroups:</a:t>
            </a:r>
          </a:p>
          <a:p>
            <a:pPr lvl="1"/>
            <a:r>
              <a:rPr lang="en-US" smtClean="0"/>
              <a:t>Age</a:t>
            </a:r>
          </a:p>
          <a:p>
            <a:pPr lvl="1"/>
            <a:r>
              <a:rPr lang="en-US" smtClean="0"/>
              <a:t>Intra-articular</a:t>
            </a:r>
            <a:endParaRPr lang="en-US"/>
          </a:p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53" t="11930" r="55130" b="48023"/>
          <a:stretch/>
        </p:blipFill>
        <p:spPr>
          <a:xfrm>
            <a:off x="533400" y="1458448"/>
            <a:ext cx="6356094" cy="392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97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56093"/>
            <a:ext cx="10515600" cy="1638134"/>
          </a:xfrm>
        </p:spPr>
        <p:txBody>
          <a:bodyPr>
            <a:normAutofit fontScale="92500"/>
          </a:bodyPr>
          <a:lstStyle/>
          <a:p>
            <a:r>
              <a:rPr lang="en-US" sz="2000" smtClean="0"/>
              <a:t>No statistical difference for PRWE at any time point</a:t>
            </a:r>
          </a:p>
          <a:p>
            <a:r>
              <a:rPr lang="en-US" sz="2000"/>
              <a:t>No significant difference in ‘per treatment’ </a:t>
            </a:r>
            <a:r>
              <a:rPr lang="en-US" sz="2000" smtClean="0"/>
              <a:t>analysis</a:t>
            </a:r>
            <a:endParaRPr lang="en-US" sz="2000" smtClean="0"/>
          </a:p>
          <a:p>
            <a:r>
              <a:rPr lang="en-US" sz="2000" smtClean="0"/>
              <a:t>2o analysis: Marginally </a:t>
            </a:r>
            <a:r>
              <a:rPr lang="en-US" sz="2000" smtClean="0"/>
              <a:t>significant </a:t>
            </a:r>
            <a:r>
              <a:rPr lang="en-US" sz="2000"/>
              <a:t>treatment </a:t>
            </a:r>
            <a:r>
              <a:rPr lang="en-US" sz="2000" smtClean="0"/>
              <a:t>effect (small) </a:t>
            </a:r>
            <a:r>
              <a:rPr lang="en-US" sz="2000"/>
              <a:t>in </a:t>
            </a:r>
            <a:r>
              <a:rPr lang="en-US" sz="2000" err="1"/>
              <a:t>favour</a:t>
            </a:r>
            <a:r>
              <a:rPr lang="en-US" sz="2000"/>
              <a:t> of the plate group for the </a:t>
            </a:r>
            <a:r>
              <a:rPr lang="en-US" sz="2000" smtClean="0"/>
              <a:t>DASH</a:t>
            </a:r>
          </a:p>
          <a:p>
            <a:r>
              <a:rPr lang="en-US" sz="2000" smtClean="0"/>
              <a:t>46 </a:t>
            </a:r>
            <a:r>
              <a:rPr lang="en-US" sz="2000" smtClean="0"/>
              <a:t>patients with missing primary data</a:t>
            </a:r>
            <a:endParaRPr lang="en-US" sz="2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699" t="12026" r="3079" b="29665"/>
          <a:stretch/>
        </p:blipFill>
        <p:spPr>
          <a:xfrm>
            <a:off x="0" y="0"/>
            <a:ext cx="12192000" cy="492475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47482" y="1344706"/>
            <a:ext cx="4948518" cy="292249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758767" y="4117715"/>
            <a:ext cx="1190065" cy="2989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23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466" y="204776"/>
            <a:ext cx="10515600" cy="1325563"/>
          </a:xfrm>
        </p:spPr>
        <p:txBody>
          <a:bodyPr/>
          <a:lstStyle/>
          <a:p>
            <a:r>
              <a:rPr lang="en-US" smtClean="0"/>
              <a:t>Complications: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359" r="4411" b="25492"/>
          <a:stretch/>
        </p:blipFill>
        <p:spPr>
          <a:xfrm>
            <a:off x="1159931" y="1108185"/>
            <a:ext cx="9906001" cy="574981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369734" y="2658532"/>
            <a:ext cx="965200" cy="2709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39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it new? Has it changed practice?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new? </a:t>
            </a:r>
            <a:r>
              <a:rPr lang="mr-IN" dirty="0" smtClean="0"/>
              <a:t>–</a:t>
            </a:r>
            <a:r>
              <a:rPr lang="en-US" dirty="0" smtClean="0"/>
              <a:t> Largest RCT, previously single </a:t>
            </a:r>
            <a:r>
              <a:rPr lang="en-US" dirty="0" err="1" smtClean="0"/>
              <a:t>centre</a:t>
            </a:r>
            <a:r>
              <a:rPr lang="en-US" dirty="0" smtClean="0"/>
              <a:t> studies only</a:t>
            </a:r>
          </a:p>
          <a:p>
            <a:endParaRPr lang="en-US" dirty="0"/>
          </a:p>
          <a:p>
            <a:r>
              <a:rPr lang="en-US" dirty="0" smtClean="0"/>
              <a:t>Has it changed practice? Yes </a:t>
            </a:r>
            <a:r>
              <a:rPr lang="mr-IN" dirty="0" smtClean="0"/>
              <a:t>–</a:t>
            </a:r>
            <a:r>
              <a:rPr lang="en-US" dirty="0" smtClean="0"/>
              <a:t> before final results even </a:t>
            </a:r>
            <a:r>
              <a:rPr lang="en-US" dirty="0" smtClean="0"/>
              <a:t>published use of locking plates were in decline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Has it changed practice for the better</a:t>
            </a:r>
            <a:r>
              <a:rPr lang="en-US" dirty="0" smtClean="0"/>
              <a:t>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968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bias (not discussed in paper)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12 </a:t>
            </a:r>
            <a:r>
              <a:rPr lang="en-US" dirty="0"/>
              <a:t>162 </a:t>
            </a:r>
            <a:r>
              <a:rPr lang="en-US" dirty="0" smtClean="0"/>
              <a:t>patients assessed for </a:t>
            </a:r>
            <a:r>
              <a:rPr lang="en-US" dirty="0" smtClean="0"/>
              <a:t>eligibility</a:t>
            </a:r>
          </a:p>
          <a:p>
            <a:pPr lvl="1"/>
            <a:r>
              <a:rPr lang="en-US" dirty="0" smtClean="0"/>
              <a:t>Objective </a:t>
            </a:r>
            <a:r>
              <a:rPr lang="en-US" dirty="0" smtClean="0"/>
              <a:t>exclusions (7402): age</a:t>
            </a:r>
            <a:r>
              <a:rPr lang="en-US" dirty="0" smtClean="0"/>
              <a:t>, open, unable to consent, unfit for surgery, &gt;2 weeks </a:t>
            </a:r>
            <a:r>
              <a:rPr lang="en-US" dirty="0" smtClean="0"/>
              <a:t>old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4760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ubjective exclusions (4121): Surgeons assessment of fracture configuration and decision whether the fracture required open reduction and internal fixation</a:t>
            </a:r>
          </a:p>
          <a:p>
            <a:pPr lvl="2"/>
            <a:r>
              <a:rPr lang="en-US" dirty="0" smtClean="0"/>
              <a:t>430 </a:t>
            </a:r>
            <a:r>
              <a:rPr lang="en-US" dirty="0" smtClean="0"/>
              <a:t>closed reduction deemed impossible</a:t>
            </a:r>
          </a:p>
          <a:p>
            <a:pPr lvl="2"/>
            <a:r>
              <a:rPr lang="en-US" dirty="0" smtClean="0"/>
              <a:t>3100 </a:t>
            </a:r>
            <a:r>
              <a:rPr lang="en-US" dirty="0"/>
              <a:t>fracture configuration was of a more unstable type </a:t>
            </a:r>
            <a:r>
              <a:rPr lang="en-US" dirty="0" smtClean="0"/>
              <a:t>(including &gt; 3cm extension)</a:t>
            </a:r>
          </a:p>
          <a:p>
            <a:r>
              <a:rPr lang="en-US" dirty="0" smtClean="0"/>
              <a:t>639</a:t>
            </a:r>
          </a:p>
          <a:p>
            <a:pPr lvl="1"/>
            <a:r>
              <a:rPr lang="en-US" dirty="0" smtClean="0"/>
              <a:t>178 declined to </a:t>
            </a:r>
            <a:r>
              <a:rPr lang="en-US" dirty="0" smtClean="0"/>
              <a:t>participate</a:t>
            </a:r>
          </a:p>
          <a:p>
            <a:pPr lvl="1"/>
            <a:endParaRPr lang="en-US" dirty="0" smtClean="0"/>
          </a:p>
          <a:p>
            <a:r>
              <a:rPr lang="en-US" sz="3000" b="1" dirty="0" smtClean="0"/>
              <a:t>461 Included</a:t>
            </a:r>
            <a:endParaRPr lang="en-US" sz="3000" b="1" dirty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sz="1900" dirty="0" err="1" smtClean="0"/>
              <a:t>Fullilove</a:t>
            </a:r>
            <a:r>
              <a:rPr lang="en-US" sz="1900" dirty="0" smtClean="0"/>
              <a:t> BJJ Critical appraisal of the DRAFFT trial</a:t>
            </a:r>
            <a:endParaRPr lang="en-US" sz="19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urved Right Arrow 3"/>
          <p:cNvSpPr/>
          <p:nvPr/>
        </p:nvSpPr>
        <p:spPr>
          <a:xfrm>
            <a:off x="194733" y="2421467"/>
            <a:ext cx="643467" cy="677333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Right Arrow 4"/>
          <p:cNvSpPr/>
          <p:nvPr/>
        </p:nvSpPr>
        <p:spPr>
          <a:xfrm>
            <a:off x="194732" y="3355975"/>
            <a:ext cx="643467" cy="677333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urved Right Arrow 5"/>
          <p:cNvSpPr/>
          <p:nvPr/>
        </p:nvSpPr>
        <p:spPr>
          <a:xfrm>
            <a:off x="186264" y="4427802"/>
            <a:ext cx="643467" cy="677333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60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593" t="29787" r="15839" b="19716"/>
          <a:stretch/>
        </p:blipFill>
        <p:spPr>
          <a:xfrm>
            <a:off x="0" y="622571"/>
            <a:ext cx="12192000" cy="54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Negatives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133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Junior </a:t>
            </a:r>
            <a:r>
              <a:rPr lang="en-US" dirty="0" smtClean="0"/>
              <a:t>surgeons 60% </a:t>
            </a:r>
            <a:r>
              <a:rPr lang="en-US" dirty="0" err="1" smtClean="0"/>
              <a:t>SpRs</a:t>
            </a:r>
            <a:r>
              <a:rPr lang="en-US" dirty="0" smtClean="0"/>
              <a:t> and staff grades</a:t>
            </a:r>
            <a:endParaRPr lang="en-US" dirty="0" smtClean="0"/>
          </a:p>
          <a:p>
            <a:pPr lvl="1"/>
            <a:r>
              <a:rPr lang="en-US" dirty="0"/>
              <a:t>13</a:t>
            </a:r>
            <a:r>
              <a:rPr lang="en-US" dirty="0" smtClean="0"/>
              <a:t>% performed &lt; 10 </a:t>
            </a:r>
            <a:r>
              <a:rPr lang="en-US" dirty="0" err="1" smtClean="0"/>
              <a:t>platings</a:t>
            </a:r>
            <a:r>
              <a:rPr lang="en-US" dirty="0" smtClean="0"/>
              <a:t>, 26% &lt; 20</a:t>
            </a:r>
          </a:p>
          <a:p>
            <a:pPr lvl="1"/>
            <a:endParaRPr lang="en-US" dirty="0"/>
          </a:p>
          <a:p>
            <a:r>
              <a:rPr lang="en-US" dirty="0"/>
              <a:t>75% treated with plate fixation went into a cast (BMJ comments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Obeviating</a:t>
            </a:r>
            <a:r>
              <a:rPr lang="en-US" dirty="0" smtClean="0"/>
              <a:t> advantage that internal fixation allows early range of motion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Subsequent: Cost </a:t>
            </a:r>
            <a:r>
              <a:rPr lang="en-US" dirty="0" smtClean="0"/>
              <a:t>analysis did not account for more follow up with K-wire fixation or increased time off work</a:t>
            </a:r>
          </a:p>
          <a:p>
            <a:endParaRPr lang="en-US" dirty="0"/>
          </a:p>
          <a:p>
            <a:r>
              <a:rPr lang="en-US" dirty="0"/>
              <a:t>R</a:t>
            </a:r>
            <a:r>
              <a:rPr lang="en-US" dirty="0" smtClean="0"/>
              <a:t>estoration </a:t>
            </a:r>
            <a:r>
              <a:rPr lang="en-US" dirty="0"/>
              <a:t>of anatomy as assessed by radiological outcome was significantly better after volar plating than after </a:t>
            </a:r>
            <a:r>
              <a:rPr lang="en-US" dirty="0" smtClean="0"/>
              <a:t>wiring.</a:t>
            </a:r>
          </a:p>
          <a:p>
            <a:pPr lvl="1"/>
            <a:r>
              <a:rPr lang="en-US" dirty="0" smtClean="0"/>
              <a:t>12 month FU would not capture long term benefits of reduced risk of early OA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1079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Positive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RCT performed on distal radius fractures</a:t>
            </a:r>
          </a:p>
          <a:p>
            <a:r>
              <a:rPr lang="en-US" dirty="0" smtClean="0"/>
              <a:t>Well written (apart from failing to mention large number of exclusions)</a:t>
            </a:r>
          </a:p>
          <a:p>
            <a:r>
              <a:rPr lang="en-US" dirty="0" smtClean="0"/>
              <a:t>Raised </a:t>
            </a:r>
            <a:r>
              <a:rPr lang="en-US" dirty="0" smtClean="0"/>
              <a:t>the profile of distal radius fracture </a:t>
            </a:r>
            <a:r>
              <a:rPr lang="en-US" dirty="0" smtClean="0"/>
              <a:t>fixation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830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DRAFFT </a:t>
            </a:r>
            <a:r>
              <a:rPr lang="en-US" dirty="0"/>
              <a:t>study examined a very selective group of adult dorsally-displaced fractures of the distal radius: these represented less than 10% of the cohort treated surgically in the United Kingdom.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Despite </a:t>
            </a:r>
            <a:r>
              <a:rPr lang="en-US" dirty="0"/>
              <a:t>this suboptimal treatment, there was better restoration of the anatomy suggesting that the outcome may well have been better for volar plates had the follow-up been longer.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250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53001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u="sng" dirty="0" smtClean="0">
                <a:latin typeface="Bookman Old Style" charset="0"/>
                <a:ea typeface="Bookman Old Style" charset="0"/>
                <a:cs typeface="Bookman Old Style" charset="0"/>
              </a:rPr>
              <a:t>Costa</a:t>
            </a:r>
          </a:p>
          <a:p>
            <a:pPr marL="0" indent="0">
              <a:buNone/>
            </a:pPr>
            <a:r>
              <a:rPr lang="en-US" i="1" dirty="0" smtClean="0">
                <a:latin typeface="Bookman Old Style" charset="0"/>
                <a:ea typeface="Bookman Old Style" charset="0"/>
                <a:cs typeface="Bookman Old Style" charset="0"/>
              </a:rPr>
              <a:t>In contrast 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to both the trend in surgical practice and the findings of previous studies, we found </a:t>
            </a:r>
            <a:r>
              <a:rPr lang="en-US" sz="3300" b="1" i="1" dirty="0">
                <a:latin typeface="Bookman Old Style" charset="0"/>
                <a:ea typeface="Bookman Old Style" charset="0"/>
                <a:cs typeface="Bookman Old Style" charset="0"/>
              </a:rPr>
              <a:t>no difference 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in patient rated wrist evaluation in the 12 months after </a:t>
            </a:r>
            <a:r>
              <a:rPr lang="en-US" sz="3300" i="1" dirty="0" err="1">
                <a:latin typeface="Bookman Old Style" charset="0"/>
                <a:ea typeface="Bookman Old Style" charset="0"/>
                <a:cs typeface="Bookman Old Style" charset="0"/>
              </a:rPr>
              <a:t>Kirschner</a:t>
            </a:r>
            <a:r>
              <a:rPr lang="en-US" sz="3300" i="1" dirty="0">
                <a:latin typeface="Bookman Old Style" charset="0"/>
                <a:ea typeface="Bookman Old Style" charset="0"/>
                <a:cs typeface="Bookman Old Style" charset="0"/>
              </a:rPr>
              <a:t> wire fixation versus volar locking plate fixation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. </a:t>
            </a:r>
            <a:r>
              <a:rPr lang="en-US" i="1" dirty="0" err="1">
                <a:latin typeface="Bookman Old Style" charset="0"/>
                <a:ea typeface="Bookman Old Style" charset="0"/>
                <a:cs typeface="Bookman Old Style" charset="0"/>
              </a:rPr>
              <a:t>Kirschner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 wire fixation is cheaper and quicker to perform. </a:t>
            </a:r>
            <a:endParaRPr lang="en-US" i="1" dirty="0" smtClean="0">
              <a:latin typeface="Bookman Old Style" charset="0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endParaRPr lang="en-US" u="sng" dirty="0" smtClean="0">
              <a:latin typeface="Bookman Old Style" charset="0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r>
              <a:rPr lang="en-US" u="sng" dirty="0" err="1" smtClean="0">
                <a:latin typeface="Bookman Old Style" charset="0"/>
                <a:ea typeface="Bookman Old Style" charset="0"/>
                <a:cs typeface="Bookman Old Style" charset="0"/>
              </a:rPr>
              <a:t>Fullilove</a:t>
            </a:r>
            <a:r>
              <a:rPr lang="en-US" u="sng" dirty="0" smtClean="0">
                <a:latin typeface="Bookman Old Style" charset="0"/>
                <a:ea typeface="Bookman Old Style" charset="0"/>
                <a:cs typeface="Bookman Old Style" charset="0"/>
              </a:rPr>
              <a:t> BJJ critical appraisal</a:t>
            </a:r>
            <a:endParaRPr lang="en-US" u="sng" dirty="0">
              <a:latin typeface="Bookman Old Style" charset="0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r>
              <a:rPr lang="en-US" i="1" dirty="0" smtClean="0">
                <a:latin typeface="Bookman Old Style" charset="0"/>
                <a:ea typeface="Bookman Old Style" charset="0"/>
                <a:cs typeface="Bookman Old Style" charset="0"/>
              </a:rPr>
              <a:t>The 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correct conclusion to draw from the DRAFFT study is that for adults with a dorsally displaced fracture of the distal radius which needs surgical intervention, </a:t>
            </a:r>
            <a:r>
              <a:rPr lang="en-US" b="1" i="1" dirty="0">
                <a:latin typeface="Bookman Old Style" charset="0"/>
                <a:ea typeface="Bookman Old Style" charset="0"/>
                <a:cs typeface="Bookman Old Style" charset="0"/>
              </a:rPr>
              <a:t>after excluding more than 85% of fractures which were not </a:t>
            </a:r>
            <a:r>
              <a:rPr lang="en-US" b="1" i="1" dirty="0" smtClean="0">
                <a:latin typeface="Bookman Old Style" charset="0"/>
                <a:ea typeface="Bookman Old Style" charset="0"/>
                <a:cs typeface="Bookman Old Style" charset="0"/>
              </a:rPr>
              <a:t>considered </a:t>
            </a:r>
            <a:r>
              <a:rPr lang="en-US" b="1" i="1" dirty="0">
                <a:latin typeface="Bookman Old Style" charset="0"/>
                <a:ea typeface="Bookman Old Style" charset="0"/>
                <a:cs typeface="Bookman Old Style" charset="0"/>
              </a:rPr>
              <a:t>suitable for </a:t>
            </a:r>
            <a:r>
              <a:rPr lang="en-US" b="1" i="1" dirty="0" err="1">
                <a:latin typeface="Bookman Old Style" charset="0"/>
                <a:ea typeface="Bookman Old Style" charset="0"/>
                <a:cs typeface="Bookman Old Style" charset="0"/>
              </a:rPr>
              <a:t>randomisation</a:t>
            </a:r>
            <a:r>
              <a:rPr lang="en-US" i="1" dirty="0">
                <a:latin typeface="Bookman Old Style" charset="0"/>
                <a:ea typeface="Bookman Old Style" charset="0"/>
                <a:cs typeface="Bookman Old Style" charset="0"/>
              </a:rPr>
              <a:t>, and most of which will undergo plating, there are only marginal, if any, functional benefits of volar plating over wiring at one year</a:t>
            </a:r>
            <a:r>
              <a:rPr lang="en-US" i="1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  <a:endParaRPr lang="en-US" i="1" dirty="0">
              <a:latin typeface="Bookman Old Style" charset="0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endParaRPr lang="en-US" u="sng" dirty="0" smtClean="0">
              <a:latin typeface="Bookman Old Style" charset="0"/>
              <a:ea typeface="Bookman Old Style" charset="0"/>
              <a:cs typeface="Bookman Old Style" charset="0"/>
            </a:endParaRPr>
          </a:p>
          <a:p>
            <a:pPr marL="0" indent="0">
              <a:buNone/>
            </a:pPr>
            <a:r>
              <a:rPr lang="en-US" u="sng" dirty="0" smtClean="0">
                <a:latin typeface="Bookman Old Style" charset="0"/>
                <a:ea typeface="Bookman Old Style" charset="0"/>
                <a:cs typeface="Bookman Old Style" charset="0"/>
              </a:rPr>
              <a:t>Goh BMJ published comments</a:t>
            </a:r>
            <a:endParaRPr lang="en-US" dirty="0" smtClean="0"/>
          </a:p>
          <a:p>
            <a:pPr marL="0" indent="0">
              <a:buNone/>
            </a:pPr>
            <a:r>
              <a:rPr lang="en-GB" i="1" dirty="0" smtClean="0">
                <a:latin typeface="Bookman Old Style" charset="0"/>
                <a:ea typeface="Bookman Old Style" charset="0"/>
                <a:cs typeface="Bookman Old Style" charset="0"/>
              </a:rPr>
              <a:t>There </a:t>
            </a:r>
            <a:r>
              <a:rPr lang="en-GB" i="1" dirty="0">
                <a:latin typeface="Bookman Old Style" charset="0"/>
                <a:ea typeface="Bookman Old Style" charset="0"/>
                <a:cs typeface="Bookman Old Style" charset="0"/>
              </a:rPr>
              <a:t>is a definite group of adult patients with distal radius fracture out there who benefit as much from K wire fixation as volar plate fixation, with no major difference in </a:t>
            </a:r>
            <a:r>
              <a:rPr lang="en-GB" i="1" dirty="0" smtClean="0">
                <a:latin typeface="Bookman Old Style" charset="0"/>
                <a:ea typeface="Bookman Old Style" charset="0"/>
                <a:cs typeface="Bookman Old Style" charset="0"/>
              </a:rPr>
              <a:t>outcome. As </a:t>
            </a:r>
            <a:r>
              <a:rPr lang="en-GB" i="1" dirty="0">
                <a:latin typeface="Bookman Old Style" charset="0"/>
                <a:ea typeface="Bookman Old Style" charset="0"/>
                <a:cs typeface="Bookman Old Style" charset="0"/>
              </a:rPr>
              <a:t>a result the unrestrained sprint toward management of most distal radius fracture with volar locking plate should be reassessed in term of cost-benefit profile</a:t>
            </a:r>
            <a:r>
              <a:rPr lang="en-GB" i="1" dirty="0" smtClean="0">
                <a:latin typeface="Bookman Old Style" charset="0"/>
                <a:ea typeface="Bookman Old Style" charset="0"/>
                <a:cs typeface="Bookman Old Style" charset="0"/>
              </a:rPr>
              <a:t>.</a:t>
            </a:r>
            <a:endParaRPr lang="en-GB" i="1" dirty="0"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443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1919</Words>
  <Application>Microsoft Macintosh PowerPoint</Application>
  <PresentationFormat>Widescreen</PresentationFormat>
  <Paragraphs>238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Bookman Old Style</vt:lpstr>
      <vt:lpstr>Calibri</vt:lpstr>
      <vt:lpstr>Calibri Light</vt:lpstr>
      <vt:lpstr>Mangal</vt:lpstr>
      <vt:lpstr>Arial</vt:lpstr>
      <vt:lpstr>Office Theme</vt:lpstr>
      <vt:lpstr>PowerPoint Presentation</vt:lpstr>
      <vt:lpstr>PowerPoint Presentation</vt:lpstr>
      <vt:lpstr>Author, Institution, Journal</vt:lpstr>
      <vt:lpstr>Background</vt:lpstr>
      <vt:lpstr>Stated objective</vt:lpstr>
      <vt:lpstr>Methods</vt:lpstr>
      <vt:lpstr>PowerPoint Presentation</vt:lpstr>
      <vt:lpstr>Outcome measures</vt:lpstr>
      <vt:lpstr>K-wires vs. Locking plate fixation</vt:lpstr>
      <vt:lpstr>Sample size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Primary outcome</vt:lpstr>
      <vt:lpstr>PowerPoint Presentation</vt:lpstr>
      <vt:lpstr>Complications:</vt:lpstr>
      <vt:lpstr>Is it new? Has it changed practice?</vt:lpstr>
      <vt:lpstr>Selection bias (not discussed in paper)</vt:lpstr>
      <vt:lpstr>PowerPoint Presentation</vt:lpstr>
      <vt:lpstr>Negatives</vt:lpstr>
      <vt:lpstr>Positive</vt:lpstr>
      <vt:lpstr>Summary</vt:lpstr>
      <vt:lpstr>Conclusions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Gill</dc:creator>
  <cp:lastModifiedBy>James Gill</cp:lastModifiedBy>
  <cp:revision>44</cp:revision>
  <dcterms:created xsi:type="dcterms:W3CDTF">2017-01-03T21:34:41Z</dcterms:created>
  <dcterms:modified xsi:type="dcterms:W3CDTF">2017-01-05T22:00:40Z</dcterms:modified>
</cp:coreProperties>
</file>