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4" r:id="rId3"/>
    <p:sldId id="278" r:id="rId4"/>
    <p:sldId id="286" r:id="rId5"/>
    <p:sldId id="263" r:id="rId6"/>
    <p:sldId id="266" r:id="rId7"/>
    <p:sldId id="288" r:id="rId8"/>
    <p:sldId id="280" r:id="rId9"/>
    <p:sldId id="287" r:id="rId10"/>
    <p:sldId id="281" r:id="rId11"/>
    <p:sldId id="279" r:id="rId12"/>
    <p:sldId id="272" r:id="rId13"/>
    <p:sldId id="269" r:id="rId14"/>
    <p:sldId id="273" r:id="rId15"/>
    <p:sldId id="270" r:id="rId16"/>
    <p:sldId id="271" r:id="rId17"/>
    <p:sldId id="296" r:id="rId18"/>
    <p:sldId id="285" r:id="rId19"/>
    <p:sldId id="290" r:id="rId20"/>
    <p:sldId id="294" r:id="rId21"/>
    <p:sldId id="295" r:id="rId22"/>
    <p:sldId id="291" r:id="rId23"/>
    <p:sldId id="292" r:id="rId24"/>
    <p:sldId id="293" r:id="rId25"/>
    <p:sldId id="28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83" autoAdjust="0"/>
    <p:restoredTop sz="95748" autoAdjust="0"/>
  </p:normalViewPr>
  <p:slideViewPr>
    <p:cSldViewPr>
      <p:cViewPr varScale="1">
        <p:scale>
          <a:sx n="105" d="100"/>
          <a:sy n="105" d="100"/>
        </p:scale>
        <p:origin x="166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9171C-52F7-4726-99F4-8D2C213C984B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62DA2-C95F-4355-99B4-DF1A7E95C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956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Irregularly cuboidal shaped</a:t>
            </a:r>
            <a:r>
              <a:rPr lang="en-GB" baseline="0" dirty="0"/>
              <a:t> bone</a:t>
            </a:r>
            <a:endParaRPr lang="en-GB" dirty="0"/>
          </a:p>
          <a:p>
            <a:endParaRPr lang="en-GB" b="1" dirty="0"/>
          </a:p>
          <a:p>
            <a:r>
              <a:rPr lang="en-GB" b="1" dirty="0"/>
              <a:t>Superior surface:</a:t>
            </a:r>
            <a:r>
              <a:rPr lang="en-GB" dirty="0"/>
              <a:t> </a:t>
            </a:r>
          </a:p>
          <a:p>
            <a:r>
              <a:rPr lang="en-GB" dirty="0"/>
              <a:t>The most posterior 1/3 is rough and concavo-convex. </a:t>
            </a:r>
          </a:p>
          <a:p>
            <a:r>
              <a:rPr lang="en-GB" dirty="0"/>
              <a:t>The middle 1/3 carries the </a:t>
            </a:r>
            <a:r>
              <a:rPr lang="en-GB" b="1" dirty="0"/>
              <a:t>posterior </a:t>
            </a:r>
            <a:r>
              <a:rPr lang="en-GB" b="1" dirty="0" err="1"/>
              <a:t>talar</a:t>
            </a:r>
            <a:r>
              <a:rPr lang="en-GB" b="1" dirty="0"/>
              <a:t> facet</a:t>
            </a:r>
            <a:r>
              <a:rPr lang="en-GB" dirty="0"/>
              <a:t>. </a:t>
            </a:r>
          </a:p>
          <a:p>
            <a:r>
              <a:rPr lang="en-GB" dirty="0"/>
              <a:t>The anterior 1/3 is partly articular. Anterior to the articular region of the </a:t>
            </a:r>
            <a:r>
              <a:rPr lang="en-GB" dirty="0" err="1"/>
              <a:t>posterir</a:t>
            </a:r>
            <a:r>
              <a:rPr lang="en-GB" dirty="0"/>
              <a:t> </a:t>
            </a:r>
            <a:r>
              <a:rPr lang="en-GB" dirty="0" err="1"/>
              <a:t>talar</a:t>
            </a:r>
            <a:r>
              <a:rPr lang="en-GB" baseline="0" dirty="0"/>
              <a:t> facet</a:t>
            </a:r>
            <a:r>
              <a:rPr lang="en-GB" dirty="0"/>
              <a:t>, there is a rough depression leading to a groove, the </a:t>
            </a:r>
            <a:r>
              <a:rPr lang="en-GB" b="1" dirty="0"/>
              <a:t>sulcus calcanei</a:t>
            </a:r>
            <a:r>
              <a:rPr lang="en-GB" dirty="0"/>
              <a:t>, on the medial side. The </a:t>
            </a:r>
            <a:r>
              <a:rPr lang="en-GB" b="1" dirty="0"/>
              <a:t>sulcus calcanei </a:t>
            </a:r>
            <a:r>
              <a:rPr lang="en-GB" dirty="0"/>
              <a:t>completes the </a:t>
            </a:r>
            <a:r>
              <a:rPr lang="en-GB" b="1" dirty="0"/>
              <a:t>sinus tarsi </a:t>
            </a:r>
            <a:r>
              <a:rPr lang="en-GB" dirty="0"/>
              <a:t>with talus.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Medial surface:</a:t>
            </a: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Concave.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</a:t>
            </a:r>
            <a:r>
              <a:rPr lang="en-GB" b="1" dirty="0" err="1"/>
              <a:t>sustantaculum</a:t>
            </a:r>
            <a:r>
              <a:rPr lang="en-GB" b="1" dirty="0"/>
              <a:t> tali </a:t>
            </a:r>
            <a:r>
              <a:rPr lang="en-GB" dirty="0"/>
              <a:t>projects distally from the distal part of its upper border. Superiorly, the process bears the </a:t>
            </a:r>
            <a:r>
              <a:rPr lang="en-GB" b="1" dirty="0"/>
              <a:t>middle </a:t>
            </a:r>
            <a:r>
              <a:rPr lang="en-GB" b="1" dirty="0" err="1"/>
              <a:t>talar</a:t>
            </a:r>
            <a:r>
              <a:rPr lang="en-GB" b="1" dirty="0"/>
              <a:t> facet </a:t>
            </a:r>
            <a:r>
              <a:rPr lang="en-GB" dirty="0"/>
              <a:t>and inferiorly a </a:t>
            </a:r>
            <a:r>
              <a:rPr lang="en-GB" b="1" dirty="0"/>
              <a:t>groove</a:t>
            </a:r>
            <a:r>
              <a:rPr lang="en-GB" dirty="0"/>
              <a:t> for</a:t>
            </a:r>
            <a:r>
              <a:rPr lang="en-GB" baseline="0" dirty="0"/>
              <a:t> </a:t>
            </a:r>
            <a:r>
              <a:rPr lang="en-GB" b="1" dirty="0"/>
              <a:t>flexor </a:t>
            </a:r>
            <a:r>
              <a:rPr lang="en-GB" b="1" dirty="0" err="1"/>
              <a:t>hallucis</a:t>
            </a:r>
            <a:r>
              <a:rPr lang="en-GB" b="1" dirty="0"/>
              <a:t> </a:t>
            </a:r>
            <a:r>
              <a:rPr lang="en-GB" b="1" dirty="0" err="1"/>
              <a:t>longus</a:t>
            </a:r>
            <a:r>
              <a:rPr lang="en-GB" b="0" baseline="0" dirty="0"/>
              <a:t> (</a:t>
            </a:r>
            <a:r>
              <a:rPr lang="en-GB" b="0" baseline="0" dirty="0" err="1"/>
              <a:t>cont</a:t>
            </a:r>
            <a:r>
              <a:rPr lang="en-GB" dirty="0" err="1"/>
              <a:t>nuous</a:t>
            </a:r>
            <a:r>
              <a:rPr lang="en-GB" dirty="0"/>
              <a:t> with that on the </a:t>
            </a:r>
            <a:r>
              <a:rPr lang="en-GB" dirty="0" err="1"/>
              <a:t>talar</a:t>
            </a:r>
            <a:r>
              <a:rPr lang="en-GB" dirty="0"/>
              <a:t> posterior surface for the tendon</a:t>
            </a:r>
            <a:r>
              <a:rPr lang="en-GB" baseline="0" dirty="0"/>
              <a:t> of</a:t>
            </a:r>
            <a:r>
              <a:rPr lang="en-GB" dirty="0"/>
              <a:t>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62DA2-C95F-4355-99B4-DF1A7E95C37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502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space between the talus and the calcaneus is like a funnel. The 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sinus tarsi 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“cone” between the neck, the lateral process of the talus, and the anterior process of the calcaneus (Fig. 10).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funnel ends in the 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canal tarsi 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(the tube) where the </a:t>
            </a:r>
            <a:r>
              <a:rPr lang="en-GB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sinus tarsi artery</a:t>
            </a:r>
            <a:r>
              <a:rPr lang="en-GB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anastomoses with the </a:t>
            </a:r>
            <a:r>
              <a:rPr lang="en-GB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tarsal canal artery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62DA2-C95F-4355-99B4-DF1A7E95C37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613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Lateral surface: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It is almost flat and palpable on the lateral aspect of heel.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Distally, it presents the </a:t>
            </a:r>
            <a:r>
              <a:rPr lang="en-GB" b="1" dirty="0"/>
              <a:t>trochlear process</a:t>
            </a:r>
            <a:r>
              <a:rPr lang="en-GB" dirty="0"/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There is a deep groove for tendon of </a:t>
            </a:r>
            <a:r>
              <a:rPr lang="en-GB" b="1" dirty="0"/>
              <a:t>peroneus longus </a:t>
            </a:r>
            <a:r>
              <a:rPr lang="en-GB" dirty="0"/>
              <a:t>and a shallow groove for tendon of peroneus brevis.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Attachement</a:t>
            </a:r>
            <a:r>
              <a:rPr lang="en-GB" baseline="0" dirty="0"/>
              <a:t> </a:t>
            </a:r>
            <a:r>
              <a:rPr lang="en-GB" dirty="0"/>
              <a:t>of calcaneal-fibular</a:t>
            </a:r>
            <a:r>
              <a:rPr lang="en-GB" baseline="0" dirty="0"/>
              <a:t> ligament.</a:t>
            </a: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Plantar surface: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It is rough and forms the calcaneal tuberosity proximally. There are two laterally extending processes, separated by a notch.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Anterior surface:</a:t>
            </a:r>
            <a:r>
              <a:rPr lang="en-GB" dirty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Obliquely set articular facet for the cuboid bone.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62DA2-C95F-4355-99B4-DF1A7E95C37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421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Posterior surface:</a:t>
            </a:r>
            <a:r>
              <a:rPr lang="en-GB" dirty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Calcaneal</a:t>
            </a:r>
            <a:r>
              <a:rPr lang="en-GB" baseline="0" dirty="0"/>
              <a:t> tendon insertion middle portion of posterior surface.</a:t>
            </a: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Lower 1/3 of posterior surface, the calcaneal tuberosity is the subcutaneous weight-bearing surface.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62DA2-C95F-4355-99B4-DF1A7E95C37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081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three main arteries of the ankle (anterior and posterior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tibial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arteries and the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peroneal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artery) produce many branches of the vascular network of the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calcaneum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GB" b="1" dirty="0"/>
          </a:p>
          <a:p>
            <a:endParaRPr lang="en-GB" dirty="0"/>
          </a:p>
          <a:p>
            <a:r>
              <a:rPr lang="en-GB" b="1" dirty="0"/>
              <a:t>Sinus tarsi artery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62DA2-C95F-4355-99B4-DF1A7E95C37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198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Anterior </a:t>
            </a:r>
            <a:r>
              <a:rPr lang="en-GB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tibial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artery: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Below the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talocrural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joint, it becomes the </a:t>
            </a:r>
            <a:r>
              <a:rPr lang="en-GB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dorsalis </a:t>
            </a:r>
            <a:r>
              <a:rPr lang="en-GB" sz="1200" b="1" i="1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pedis</a:t>
            </a:r>
            <a:r>
              <a:rPr lang="en-GB" sz="1200" b="1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artery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gives rise to many branches over the neck of the Talus.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Laterally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dorsalis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pedis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anastomoses with the 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sinus tarsi artery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Medial side with branches of the 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posterior </a:t>
            </a:r>
            <a:r>
              <a:rPr lang="en-GB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tibial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artery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including the 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medial plantar artery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62DA2-C95F-4355-99B4-DF1A7E95C37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896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Posterior </a:t>
            </a:r>
            <a:r>
              <a:rPr lang="en-GB" b="1" dirty="0" err="1"/>
              <a:t>tibial</a:t>
            </a:r>
            <a:r>
              <a:rPr lang="en-GB" b="1" dirty="0"/>
              <a:t> artery:</a:t>
            </a:r>
          </a:p>
          <a:p>
            <a:r>
              <a:rPr lang="en-GB" b="0" dirty="0"/>
              <a:t>Anterior deltoid branch</a:t>
            </a:r>
          </a:p>
          <a:p>
            <a:r>
              <a:rPr lang="en-GB" b="0" dirty="0"/>
              <a:t>Posterior</a:t>
            </a:r>
            <a:r>
              <a:rPr lang="en-GB" b="0" baseline="0" dirty="0"/>
              <a:t> branch lateral calcaneal artery</a:t>
            </a:r>
          </a:p>
          <a:p>
            <a:r>
              <a:rPr lang="en-GB" b="0" baseline="0" dirty="0"/>
              <a:t>Anterior branch – tarsal canal artery</a:t>
            </a:r>
          </a:p>
          <a:p>
            <a:r>
              <a:rPr lang="en-GB" b="0" baseline="0" dirty="0"/>
              <a:t>Divides into medial and lateral plantar arteries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62DA2-C95F-4355-99B4-DF1A7E95C37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750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62DA2-C95F-4355-99B4-DF1A7E95C37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767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Increase indicates collapse of the </a:t>
            </a:r>
            <a:r>
              <a:rPr lang="en-GB"/>
              <a:t>posterior facet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62DA2-C95F-4355-99B4-DF1A7E95C37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083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707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87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93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46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138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12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00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61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577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00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95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6070D-1FE9-4156-9F8E-13DB485BA49A}" type="datetimeFigureOut">
              <a:rPr lang="en-GB" smtClean="0"/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27844-A277-4EED-A4E6-282D82467B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61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Anatomy of the </a:t>
            </a:r>
            <a:r>
              <a:rPr lang="en-GB" dirty="0" err="1"/>
              <a:t>Calcaneum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077072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en-GB" sz="2400" dirty="0"/>
              <a:t>10</a:t>
            </a:r>
            <a:r>
              <a:rPr lang="en-GB" sz="2400" baseline="30000" dirty="0"/>
              <a:t>th</a:t>
            </a:r>
            <a:r>
              <a:rPr lang="en-GB" sz="2400" dirty="0"/>
              <a:t> September 2015</a:t>
            </a:r>
          </a:p>
          <a:p>
            <a:pPr algn="l"/>
            <a:r>
              <a:rPr lang="en-GB" sz="2400" dirty="0"/>
              <a:t>James Gill ST3</a:t>
            </a:r>
          </a:p>
        </p:txBody>
      </p:sp>
    </p:spTree>
    <p:extLst>
      <p:ext uri="{BB962C8B-B14F-4D97-AF65-F5344CB8AC3E}">
        <p14:creationId xmlns:p14="http://schemas.microsoft.com/office/powerpoint/2010/main" val="470832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Bony anatomy</a:t>
            </a:r>
          </a:p>
          <a:p>
            <a:r>
              <a:rPr lang="en-GB" dirty="0"/>
              <a:t>Blood supply</a:t>
            </a:r>
          </a:p>
          <a:p>
            <a:r>
              <a:rPr lang="en-GB" dirty="0"/>
              <a:t>X-ray appearances</a:t>
            </a:r>
          </a:p>
        </p:txBody>
      </p:sp>
    </p:spTree>
    <p:extLst>
      <p:ext uri="{BB962C8B-B14F-4D97-AF65-F5344CB8AC3E}">
        <p14:creationId xmlns:p14="http://schemas.microsoft.com/office/powerpoint/2010/main" val="365204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0"/>
            <a:ext cx="6840760" cy="1143000"/>
          </a:xfrm>
        </p:spPr>
        <p:txBody>
          <a:bodyPr/>
          <a:lstStyle/>
          <a:p>
            <a:r>
              <a:rPr lang="en-GB" dirty="0"/>
              <a:t>Superior &amp; Medial Surfaces</a:t>
            </a:r>
          </a:p>
        </p:txBody>
      </p:sp>
      <p:pic>
        <p:nvPicPr>
          <p:cNvPr id="5" name="Picture 4" descr="Left Calcaneus Medial Asp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637" y="2492896"/>
            <a:ext cx="513657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Left Calcaneus Superior Aspe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3456384" cy="573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861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en-GB" dirty="0"/>
              <a:t>Sinus tarsi and canal tarsi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20" t="48055" r="42841" b="29177"/>
          <a:stretch/>
        </p:blipFill>
        <p:spPr bwMode="auto">
          <a:xfrm>
            <a:off x="1115616" y="836712"/>
            <a:ext cx="6884444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0" t="16628" r="43352" b="29205"/>
          <a:stretch/>
        </p:blipFill>
        <p:spPr bwMode="auto">
          <a:xfrm>
            <a:off x="3059832" y="3212976"/>
            <a:ext cx="3533842" cy="34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300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4186808" cy="1210146"/>
          </a:xfrm>
        </p:spPr>
        <p:txBody>
          <a:bodyPr>
            <a:normAutofit fontScale="90000"/>
          </a:bodyPr>
          <a:lstStyle/>
          <a:p>
            <a:r>
              <a:rPr lang="en-GB" dirty="0"/>
              <a:t>Lateral &amp; plantar surfaces</a:t>
            </a:r>
          </a:p>
        </p:txBody>
      </p:sp>
      <p:pic>
        <p:nvPicPr>
          <p:cNvPr id="5124" name="Picture 4" descr="http://www.bartleby.com/107/Images/large/image26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5" y="2996952"/>
            <a:ext cx="5407395" cy="337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s-media-cache-ak0.pinimg.com/736x/ef/70/40/ef704033bed4cee923a91b5b762b7f7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366" y="66752"/>
            <a:ext cx="3528392" cy="676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583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Posterior Surface</a:t>
            </a:r>
          </a:p>
        </p:txBody>
      </p:sp>
      <p:pic>
        <p:nvPicPr>
          <p:cNvPr id="8194" name="Picture 2" descr="https://classconnection.s3.amazonaws.com/335/flashcards/2212335/jpg/calcaneus_13519547942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562" y="1176461"/>
            <a:ext cx="6926830" cy="568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099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https://upload.wikimedia.org/wikipedia/commons/e/e1/Left_Calcaneus_animation03.gif</a:t>
            </a:r>
          </a:p>
        </p:txBody>
      </p:sp>
    </p:spTree>
    <p:extLst>
      <p:ext uri="{BB962C8B-B14F-4D97-AF65-F5344CB8AC3E}">
        <p14:creationId xmlns:p14="http://schemas.microsoft.com/office/powerpoint/2010/main" val="3530660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Perforating peroneal artery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6" t="16869" r="21962" b="8881"/>
          <a:stretch/>
        </p:blipFill>
        <p:spPr bwMode="auto">
          <a:xfrm>
            <a:off x="2555776" y="1433384"/>
            <a:ext cx="4248785" cy="48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47664" y="3356992"/>
            <a:ext cx="1584176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016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Anterior </a:t>
            </a:r>
            <a:r>
              <a:rPr lang="en-GB" dirty="0" err="1"/>
              <a:t>tibial</a:t>
            </a:r>
            <a:r>
              <a:rPr lang="en-GB" dirty="0"/>
              <a:t> artery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97" t="27275" r="11152" b="11307"/>
          <a:stretch/>
        </p:blipFill>
        <p:spPr bwMode="auto">
          <a:xfrm>
            <a:off x="2267744" y="1412776"/>
            <a:ext cx="4752528" cy="523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01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Arterial blood supply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2" t="33333" r="43443" b="22420"/>
          <a:stretch/>
        </p:blipFill>
        <p:spPr bwMode="auto">
          <a:xfrm>
            <a:off x="1187624" y="1268760"/>
            <a:ext cx="6563061" cy="534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447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Posterior </a:t>
            </a:r>
            <a:r>
              <a:rPr lang="en-GB" dirty="0" err="1"/>
              <a:t>tibial</a:t>
            </a:r>
            <a:r>
              <a:rPr lang="en-GB" dirty="0"/>
              <a:t> artery and peroneal artery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0" t="12751" r="22413" b="8999"/>
          <a:stretch/>
        </p:blipFill>
        <p:spPr bwMode="auto">
          <a:xfrm>
            <a:off x="1043608" y="1389098"/>
            <a:ext cx="7128792" cy="546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52320" y="4221088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Lateral </a:t>
            </a:r>
            <a:r>
              <a:rPr lang="en-GB" b="1" dirty="0" err="1"/>
              <a:t>calcanealartery</a:t>
            </a:r>
            <a:endParaRPr lang="en-GB" b="1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868144" y="4653136"/>
            <a:ext cx="15841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778768" y="1503072"/>
            <a:ext cx="1656184" cy="864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570401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Lateral radiograph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8" t="28891" r="29100" b="6582"/>
          <a:stretch/>
        </p:blipFill>
        <p:spPr bwMode="auto">
          <a:xfrm>
            <a:off x="467544" y="1340768"/>
            <a:ext cx="8194840" cy="529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395536" y="3140968"/>
            <a:ext cx="1728192" cy="57606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Oval 5"/>
          <p:cNvSpPr/>
          <p:nvPr/>
        </p:nvSpPr>
        <p:spPr>
          <a:xfrm>
            <a:off x="6732240" y="5301208"/>
            <a:ext cx="1728192" cy="57606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Oval 6"/>
          <p:cNvSpPr/>
          <p:nvPr/>
        </p:nvSpPr>
        <p:spPr>
          <a:xfrm>
            <a:off x="611560" y="5805264"/>
            <a:ext cx="1728192" cy="57606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8" name="Oval 7"/>
          <p:cNvSpPr/>
          <p:nvPr/>
        </p:nvSpPr>
        <p:spPr>
          <a:xfrm>
            <a:off x="3635896" y="5877272"/>
            <a:ext cx="1656184" cy="57606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3995936" y="4149080"/>
            <a:ext cx="360040" cy="18002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707904" y="6021288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Sustentaculum tali</a:t>
            </a:r>
          </a:p>
        </p:txBody>
      </p:sp>
    </p:spTree>
    <p:extLst>
      <p:ext uri="{BB962C8B-B14F-4D97-AF65-F5344CB8AC3E}">
        <p14:creationId xmlns:p14="http://schemas.microsoft.com/office/powerpoint/2010/main" val="3680671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Harris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" t="32102" r="46380" b="11459"/>
          <a:stretch/>
        </p:blipFill>
        <p:spPr bwMode="auto">
          <a:xfrm>
            <a:off x="467544" y="1412776"/>
            <a:ext cx="8352928" cy="529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082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Harris View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21284" r="64315" b="32305"/>
          <a:stretch/>
        </p:blipFill>
        <p:spPr bwMode="auto">
          <a:xfrm>
            <a:off x="2294740" y="1305640"/>
            <a:ext cx="3982173" cy="525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875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Bohlers</a:t>
            </a:r>
            <a:r>
              <a:rPr lang="en-GB" dirty="0"/>
              <a:t> 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8" t="21323" r="46154" b="22243"/>
          <a:stretch/>
        </p:blipFill>
        <p:spPr bwMode="auto">
          <a:xfrm>
            <a:off x="539552" y="1556792"/>
            <a:ext cx="8061793" cy="509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245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Gissane’s</a:t>
            </a:r>
            <a:r>
              <a:rPr lang="en-GB" dirty="0"/>
              <a:t> 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" t="33456" r="46361" b="10110"/>
          <a:stretch/>
        </p:blipFill>
        <p:spPr bwMode="auto">
          <a:xfrm>
            <a:off x="467544" y="1340768"/>
            <a:ext cx="8352928" cy="528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725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505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AO</a:t>
            </a:r>
          </a:p>
          <a:p>
            <a:r>
              <a:rPr lang="en-GB" dirty="0" err="1"/>
              <a:t>eORIF</a:t>
            </a:r>
            <a:endParaRPr lang="en-GB" dirty="0"/>
          </a:p>
          <a:p>
            <a:r>
              <a:rPr lang="en-GB" dirty="0"/>
              <a:t>Central </a:t>
            </a:r>
            <a:r>
              <a:rPr lang="en-GB" dirty="0" err="1"/>
              <a:t>talar</a:t>
            </a:r>
            <a:r>
              <a:rPr lang="en-GB" dirty="0"/>
              <a:t> fractures—therapeutic considerations. Patrick </a:t>
            </a:r>
            <a:r>
              <a:rPr lang="en-GB" dirty="0" err="1"/>
              <a:t>Cronier</a:t>
            </a:r>
            <a:r>
              <a:rPr lang="en-GB" dirty="0"/>
              <a:t>, </a:t>
            </a:r>
            <a:r>
              <a:rPr lang="en-GB" dirty="0" err="1"/>
              <a:t>Abdelhafid</a:t>
            </a:r>
            <a:r>
              <a:rPr lang="en-GB" dirty="0"/>
              <a:t> </a:t>
            </a:r>
            <a:r>
              <a:rPr lang="en-GB" dirty="0" err="1"/>
              <a:t>Talha</a:t>
            </a:r>
            <a:r>
              <a:rPr lang="en-GB" dirty="0"/>
              <a:t>, Philippe </a:t>
            </a:r>
            <a:r>
              <a:rPr lang="en-GB" dirty="0" err="1"/>
              <a:t>Massin</a:t>
            </a:r>
            <a:r>
              <a:rPr lang="en-GB" dirty="0"/>
              <a:t>. Injury, Int. J. Care Injured (2004) 35, S-B10—S-B22 (blood supply)</a:t>
            </a:r>
          </a:p>
          <a:p>
            <a:r>
              <a:rPr lang="en-GB" dirty="0"/>
              <a:t>Grey’s Anatomy (pictures)</a:t>
            </a:r>
          </a:p>
          <a:p>
            <a:r>
              <a:rPr lang="en-GB" dirty="0"/>
              <a:t>Essential anatomy 3D (app)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692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7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8" t="32559" r="36352" b="20566"/>
          <a:stretch/>
        </p:blipFill>
        <p:spPr bwMode="auto">
          <a:xfrm>
            <a:off x="1475656" y="1556792"/>
            <a:ext cx="6336704" cy="472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993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6" t="32116" r="41114" b="26021"/>
          <a:stretch/>
        </p:blipFill>
        <p:spPr bwMode="auto">
          <a:xfrm>
            <a:off x="467544" y="273712"/>
            <a:ext cx="8208912" cy="5971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590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EHB &amp; EDB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7" t="27637" r="45270" b="28295"/>
          <a:stretch/>
        </p:blipFill>
        <p:spPr bwMode="auto">
          <a:xfrm>
            <a:off x="1542372" y="1628800"/>
            <a:ext cx="5976664" cy="490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48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8" t="23564" r="25000" b="12838"/>
          <a:stretch/>
        </p:blipFill>
        <p:spPr bwMode="auto">
          <a:xfrm>
            <a:off x="1331640" y="-11230"/>
            <a:ext cx="6712249" cy="6779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612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8" t="12416" r="34628" b="14738"/>
          <a:stretch/>
        </p:blipFill>
        <p:spPr bwMode="auto">
          <a:xfrm>
            <a:off x="2350493" y="174772"/>
            <a:ext cx="4536504" cy="6488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37137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Sub </a:t>
            </a:r>
            <a:r>
              <a:rPr lang="en-GB" dirty="0" err="1"/>
              <a:t>talar</a:t>
            </a:r>
            <a:r>
              <a:rPr lang="en-GB" dirty="0"/>
              <a:t> coalition on Harris’ view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7" t="36078" r="58114" b="14135"/>
          <a:stretch/>
        </p:blipFill>
        <p:spPr bwMode="auto">
          <a:xfrm>
            <a:off x="2915816" y="1484784"/>
            <a:ext cx="3034538" cy="4979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26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576</Words>
  <Application>Microsoft Macintosh PowerPoint</Application>
  <PresentationFormat>On-screen Show (4:3)</PresentationFormat>
  <Paragraphs>87</Paragraphs>
  <Slides>25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Anatomy of the Calcaneum</vt:lpstr>
      <vt:lpstr>Content</vt:lpstr>
      <vt:lpstr>Superior &amp; Medial Surfaces</vt:lpstr>
      <vt:lpstr>Sinus tarsi and canal tarsi</vt:lpstr>
      <vt:lpstr>Lateral &amp; plantar surfaces</vt:lpstr>
      <vt:lpstr>Posterior Surface</vt:lpstr>
      <vt:lpstr>Animation</vt:lpstr>
      <vt:lpstr>Perforating peroneal artery</vt:lpstr>
      <vt:lpstr>Anterior tibial artery</vt:lpstr>
      <vt:lpstr>Arterial blood supply</vt:lpstr>
      <vt:lpstr>Posterior tibial artery and peroneal artery</vt:lpstr>
      <vt:lpstr>Lateral radiograph</vt:lpstr>
      <vt:lpstr>Harris View</vt:lpstr>
      <vt:lpstr>Harris View</vt:lpstr>
      <vt:lpstr>Bohlers Angle</vt:lpstr>
      <vt:lpstr>Gissane’s Angle</vt:lpstr>
      <vt:lpstr>Questions</vt:lpstr>
      <vt:lpstr>References</vt:lpstr>
      <vt:lpstr>Appendix</vt:lpstr>
      <vt:lpstr>Appendix</vt:lpstr>
      <vt:lpstr>PowerPoint Presentation</vt:lpstr>
      <vt:lpstr>EHB &amp; EDB</vt:lpstr>
      <vt:lpstr>PowerPoint Presentation</vt:lpstr>
      <vt:lpstr>PowerPoint Presentation</vt:lpstr>
      <vt:lpstr>Sub talar coalition on Harris’ view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James Gill</cp:lastModifiedBy>
  <cp:revision>26</cp:revision>
  <dcterms:created xsi:type="dcterms:W3CDTF">2015-09-05T14:40:51Z</dcterms:created>
  <dcterms:modified xsi:type="dcterms:W3CDTF">2020-05-09T21:42:30Z</dcterms:modified>
</cp:coreProperties>
</file>