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5" r:id="rId2"/>
    <p:sldId id="256" r:id="rId3"/>
    <p:sldId id="297" r:id="rId4"/>
    <p:sldId id="306" r:id="rId5"/>
    <p:sldId id="316" r:id="rId6"/>
    <p:sldId id="307" r:id="rId7"/>
    <p:sldId id="305" r:id="rId8"/>
    <p:sldId id="310" r:id="rId9"/>
    <p:sldId id="308" r:id="rId10"/>
    <p:sldId id="309" r:id="rId11"/>
    <p:sldId id="314" r:id="rId12"/>
    <p:sldId id="311" r:id="rId13"/>
    <p:sldId id="318" r:id="rId14"/>
  </p:sldIdLst>
  <p:sldSz cx="9906000" cy="6858000" type="A4"/>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0066FF"/>
    <a:srgbClr val="9933FF"/>
    <a:srgbClr val="CC66FF"/>
    <a:srgbClr val="3399FF"/>
    <a:srgbClr val="99FF66"/>
    <a:srgbClr val="FF5050"/>
    <a:srgbClr val="FFFF66"/>
    <a:srgbClr val="CDDEF3"/>
    <a:srgbClr val="A8C6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41" autoAdjust="0"/>
    <p:restoredTop sz="76850" autoAdjust="0"/>
  </p:normalViewPr>
  <p:slideViewPr>
    <p:cSldViewPr snapToGrid="0" showGuides="1">
      <p:cViewPr varScale="1">
        <p:scale>
          <a:sx n="78" d="100"/>
          <a:sy n="78" d="100"/>
        </p:scale>
        <p:origin x="1848" y="176"/>
      </p:cViewPr>
      <p:guideLst>
        <p:guide orient="horz" pos="2160"/>
        <p:guide pos="3120"/>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39C41880-2C66-420F-A743-17351EFB3BB0}" type="datetimeFigureOut">
              <a:rPr lang="en-GB" smtClean="0"/>
              <a:t>09/05/2020</a:t>
            </a:fld>
            <a:endParaRPr lang="en-GB"/>
          </a:p>
        </p:txBody>
      </p:sp>
      <p:sp>
        <p:nvSpPr>
          <p:cNvPr id="4" name="Slide Image Placeholder 3"/>
          <p:cNvSpPr>
            <a:spLocks noGrp="1" noRot="1" noChangeAspect="1"/>
          </p:cNvSpPr>
          <p:nvPr>
            <p:ph type="sldImg" idx="2"/>
          </p:nvPr>
        </p:nvSpPr>
        <p:spPr>
          <a:xfrm>
            <a:off x="2714625" y="514350"/>
            <a:ext cx="371475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FF61B324-B9E3-45BA-9CF9-A110335D01BF}" type="slidenum">
              <a:rPr lang="en-GB" smtClean="0"/>
              <a:t>‹#›</a:t>
            </a:fld>
            <a:endParaRPr lang="en-GB"/>
          </a:p>
        </p:txBody>
      </p:sp>
    </p:spTree>
    <p:extLst>
      <p:ext uri="{BB962C8B-B14F-4D97-AF65-F5344CB8AC3E}">
        <p14:creationId xmlns:p14="http://schemas.microsoft.com/office/powerpoint/2010/main" val="1185519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ACL is a ligamentous structure composed of dense connective tissue containing parallel rows of fibroblasts and type I collagen</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Length of 38 mm (range 25 to 41 mm)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Width of 10 mm (range 7 to 12 mm) </a:t>
            </a:r>
          </a:p>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2</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ORIGIN: Posterior medial aspect of the lateral femoral condyle (113mm2)</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INSERTION: Anterior and lateral aspect of the medial </a:t>
            </a:r>
            <a:r>
              <a:rPr lang="en-US" dirty="0" err="1"/>
              <a:t>tibial</a:t>
            </a:r>
            <a:r>
              <a:rPr lang="en-US" dirty="0"/>
              <a:t> spine (136mm2)</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Anatomic centrum of the ACL femoral footprint is 43% of the proximal-to-distal length of lateral, femoral </a:t>
            </a:r>
            <a:r>
              <a:rPr lang="en-US" dirty="0" err="1"/>
              <a:t>intercondylar</a:t>
            </a:r>
            <a:r>
              <a:rPr lang="en-US" dirty="0"/>
              <a:t> notch wall and femoral socket radius plus 2.5 mm anterior to the posterior articular margin</a:t>
            </a:r>
          </a:p>
        </p:txBody>
      </p:sp>
      <p:sp>
        <p:nvSpPr>
          <p:cNvPr id="4" name="Slide Number Placeholder 3"/>
          <p:cNvSpPr>
            <a:spLocks noGrp="1"/>
          </p:cNvSpPr>
          <p:nvPr>
            <p:ph type="sldNum" sz="quarter" idx="10"/>
          </p:nvPr>
        </p:nvSpPr>
        <p:spPr/>
        <p:txBody>
          <a:bodyPr/>
          <a:lstStyle/>
          <a:p>
            <a:fld id="{FF61B324-B9E3-45BA-9CF9-A110335D01BF}" type="slidenum">
              <a:rPr lang="en-GB" smtClean="0"/>
              <a:t>3</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4</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ACL does not function as a simple tube of fibres with a constant tension.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sz="1200" kern="1200" dirty="0">
                <a:solidFill>
                  <a:schemeClr val="tx1"/>
                </a:solidFill>
                <a:effectLst/>
                <a:latin typeface="+mn-lt"/>
                <a:ea typeface="+mn-ea"/>
                <a:cs typeface="+mn-cs"/>
              </a:rPr>
              <a:t>There are two portions to the ACL</a:t>
            </a:r>
            <a:r>
              <a:rPr lang="en-GB" sz="1200" kern="1200" baseline="0" dirty="0">
                <a:solidFill>
                  <a:schemeClr val="tx1"/>
                </a:solidFill>
                <a:effectLst/>
                <a:latin typeface="+mn-lt"/>
                <a:ea typeface="+mn-ea"/>
                <a:cs typeface="+mn-cs"/>
              </a:rPr>
              <a:t> and they are named for the place where they attach to the tibia. </a:t>
            </a:r>
          </a:p>
          <a:p>
            <a:endParaRPr lang="en-GB" sz="1200" kern="1200" baseline="0" dirty="0">
              <a:solidFill>
                <a:schemeClr val="tx1"/>
              </a:solidFill>
              <a:effectLst/>
              <a:latin typeface="+mn-lt"/>
              <a:ea typeface="+mn-ea"/>
              <a:cs typeface="+mn-cs"/>
            </a:endParaRPr>
          </a:p>
          <a:p>
            <a:r>
              <a:rPr lang="en-GB" sz="1200" kern="1200" dirty="0" err="1">
                <a:solidFill>
                  <a:schemeClr val="tx1"/>
                </a:solidFill>
                <a:effectLst/>
                <a:latin typeface="+mn-lt"/>
                <a:ea typeface="+mn-ea"/>
                <a:cs typeface="+mn-cs"/>
              </a:rPr>
              <a:t>Anteromedial</a:t>
            </a:r>
            <a:r>
              <a:rPr lang="en-GB" sz="1200" kern="1200" dirty="0">
                <a:solidFill>
                  <a:schemeClr val="tx1"/>
                </a:solidFill>
                <a:effectLst/>
                <a:latin typeface="+mn-lt"/>
                <a:ea typeface="+mn-ea"/>
                <a:cs typeface="+mn-cs"/>
              </a:rPr>
              <a:t> bundle and the </a:t>
            </a:r>
            <a:r>
              <a:rPr lang="en-GB" sz="1200" kern="1200" dirty="0" err="1">
                <a:solidFill>
                  <a:schemeClr val="tx1"/>
                </a:solidFill>
                <a:effectLst/>
                <a:latin typeface="+mn-lt"/>
                <a:ea typeface="+mn-ea"/>
                <a:cs typeface="+mn-cs"/>
              </a:rPr>
              <a:t>posterolateral</a:t>
            </a:r>
            <a:r>
              <a:rPr lang="en-GB" sz="1200" kern="1200" dirty="0">
                <a:solidFill>
                  <a:schemeClr val="tx1"/>
                </a:solidFill>
                <a:effectLst/>
                <a:latin typeface="+mn-lt"/>
                <a:ea typeface="+mn-ea"/>
                <a:cs typeface="+mn-cs"/>
              </a:rPr>
              <a:t> bundle.</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F61B324-B9E3-45BA-9CF9-A110335D01BF}" type="slidenum">
              <a:rPr lang="en-GB" smtClean="0"/>
              <a:t>5</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ACL does not function as a simple tube of fibres with a constant tension.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sz="1200" kern="1200" dirty="0">
                <a:solidFill>
                  <a:schemeClr val="tx1"/>
                </a:solidFill>
                <a:effectLst/>
                <a:latin typeface="+mn-lt"/>
                <a:ea typeface="+mn-ea"/>
                <a:cs typeface="+mn-cs"/>
              </a:rPr>
              <a:t>There are two portions to the ACL</a:t>
            </a:r>
            <a:r>
              <a:rPr lang="en-GB" sz="1200" kern="1200" baseline="0" dirty="0">
                <a:solidFill>
                  <a:schemeClr val="tx1"/>
                </a:solidFill>
                <a:effectLst/>
                <a:latin typeface="+mn-lt"/>
                <a:ea typeface="+mn-ea"/>
                <a:cs typeface="+mn-cs"/>
              </a:rPr>
              <a:t> and they are named for the place where they attach to the tibia.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T</a:t>
            </a:r>
            <a:r>
              <a:rPr lang="en-GB" sz="1200" kern="1200" dirty="0">
                <a:solidFill>
                  <a:schemeClr val="tx1"/>
                </a:solidFill>
                <a:effectLst/>
                <a:latin typeface="+mn-lt"/>
                <a:ea typeface="+mn-ea"/>
                <a:cs typeface="+mn-cs"/>
              </a:rPr>
              <a:t>hey</a:t>
            </a:r>
            <a:r>
              <a:rPr lang="en-GB" sz="1200" kern="1200" baseline="0" dirty="0">
                <a:solidFill>
                  <a:schemeClr val="tx1"/>
                </a:solidFill>
                <a:effectLst/>
                <a:latin typeface="+mn-lt"/>
                <a:ea typeface="+mn-ea"/>
                <a:cs typeface="+mn-cs"/>
              </a:rPr>
              <a:t> are the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Anteromedial</a:t>
            </a:r>
            <a:r>
              <a:rPr lang="en-GB" sz="1200" kern="1200" dirty="0">
                <a:solidFill>
                  <a:schemeClr val="tx1"/>
                </a:solidFill>
                <a:effectLst/>
                <a:latin typeface="+mn-lt"/>
                <a:ea typeface="+mn-ea"/>
                <a:cs typeface="+mn-cs"/>
              </a:rPr>
              <a:t> bundle and the </a:t>
            </a:r>
            <a:r>
              <a:rPr lang="en-GB" sz="1200" kern="1200" dirty="0" err="1">
                <a:solidFill>
                  <a:schemeClr val="tx1"/>
                </a:solidFill>
                <a:effectLst/>
                <a:latin typeface="+mn-lt"/>
                <a:ea typeface="+mn-ea"/>
                <a:cs typeface="+mn-cs"/>
              </a:rPr>
              <a:t>Posterolateral</a:t>
            </a:r>
            <a:r>
              <a:rPr lang="en-GB" sz="1200" kern="1200" dirty="0">
                <a:solidFill>
                  <a:schemeClr val="tx1"/>
                </a:solidFill>
                <a:effectLst/>
                <a:latin typeface="+mn-lt"/>
                <a:ea typeface="+mn-ea"/>
                <a:cs typeface="+mn-cs"/>
              </a:rPr>
              <a:t> bundle.</a:t>
            </a:r>
          </a:p>
        </p:txBody>
      </p:sp>
      <p:sp>
        <p:nvSpPr>
          <p:cNvPr id="4" name="Slide Number Placeholder 3"/>
          <p:cNvSpPr>
            <a:spLocks noGrp="1"/>
          </p:cNvSpPr>
          <p:nvPr>
            <p:ph type="sldNum" sz="quarter" idx="10"/>
          </p:nvPr>
        </p:nvSpPr>
        <p:spPr/>
        <p:txBody>
          <a:bodyPr/>
          <a:lstStyle/>
          <a:p>
            <a:fld id="{FF61B324-B9E3-45BA-9CF9-A110335D01BF}" type="slidenum">
              <a:rPr lang="en-GB" smtClean="0"/>
              <a:t>6</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Each bundle acts differently to stabilize the knee.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Both the AM and PL </a:t>
            </a:r>
            <a:r>
              <a:rPr lang="en-GB" sz="1200" kern="1200" baseline="0" dirty="0">
                <a:solidFill>
                  <a:schemeClr val="tx1"/>
                </a:solidFill>
                <a:effectLst/>
                <a:latin typeface="+mn-lt"/>
                <a:ea typeface="+mn-ea"/>
                <a:cs typeface="+mn-cs"/>
              </a:rPr>
              <a:t>bundle are parallel with the knee extended.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Providing stability in the anterior direction </a:t>
            </a:r>
            <a:r>
              <a:rPr lang="en-GB" sz="1200" kern="1200" dirty="0">
                <a:solidFill>
                  <a:schemeClr val="tx1"/>
                </a:solidFill>
                <a:effectLst/>
                <a:latin typeface="+mn-lt"/>
                <a:ea typeface="+mn-ea"/>
                <a:cs typeface="+mn-cs"/>
              </a:rPr>
              <a:t>(PL under greater tension in knee extension)</a:t>
            </a:r>
            <a:r>
              <a:rPr lang="en-GB" sz="1200" kern="1200" baseline="0" dirty="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PL bundle is also important in providing rotational stability.</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As the knee flexes the AM bundle tightens and the PL bundle slackens winding around the AM. </a:t>
            </a:r>
          </a:p>
          <a:p>
            <a:endParaRPr lang="en-GB" dirty="0"/>
          </a:p>
          <a:p>
            <a:r>
              <a:rPr lang="en-GB" dirty="0"/>
              <a:t>(9)</a:t>
            </a:r>
            <a:r>
              <a:rPr lang="en-GB" baseline="0" dirty="0"/>
              <a:t> </a:t>
            </a:r>
            <a:r>
              <a:rPr lang="en-GB" dirty="0"/>
              <a:t>Transection of the </a:t>
            </a:r>
            <a:r>
              <a:rPr lang="en-GB" dirty="0" err="1"/>
              <a:t>anteromedial</a:t>
            </a:r>
            <a:r>
              <a:rPr lang="en-GB" dirty="0"/>
              <a:t> bundle increased anterior </a:t>
            </a:r>
            <a:r>
              <a:rPr lang="en-GB" dirty="0" err="1"/>
              <a:t>tibial</a:t>
            </a:r>
            <a:r>
              <a:rPr lang="en-GB" dirty="0"/>
              <a:t> translation at 60 degrees and 90 degrees of knee flexion significantly. Isolated </a:t>
            </a:r>
            <a:r>
              <a:rPr lang="en-GB" dirty="0" err="1"/>
              <a:t>transsection</a:t>
            </a:r>
            <a:r>
              <a:rPr lang="en-GB" dirty="0"/>
              <a:t> of the </a:t>
            </a:r>
            <a:r>
              <a:rPr lang="en-GB" dirty="0" err="1"/>
              <a:t>posterolateral</a:t>
            </a:r>
            <a:r>
              <a:rPr lang="en-GB" dirty="0"/>
              <a:t> bundle increased anterior </a:t>
            </a:r>
            <a:r>
              <a:rPr lang="en-GB" dirty="0" err="1"/>
              <a:t>tibial</a:t>
            </a:r>
            <a:r>
              <a:rPr lang="en-GB" dirty="0"/>
              <a:t> translation in response to 134-N anterior load at 30 degrees of knee flexion significantly and resulted in a significant increase in combined rotation at 0 degrees and 30 degrees in response to a combined rotatory load compared with the intact knee and isolated resection of the </a:t>
            </a:r>
            <a:r>
              <a:rPr lang="en-GB" dirty="0" err="1"/>
              <a:t>anteromedial</a:t>
            </a:r>
            <a:r>
              <a:rPr lang="en-GB" dirty="0"/>
              <a:t> bundle.</a:t>
            </a:r>
          </a:p>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7</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effectLst/>
              </a:rPr>
              <a:t>The function of a ligament is to resist movement by resisting elongation caused by that movement, which may be rotational, translational or both. To understand the function of a ligament during a rotational movement, some consideration must be given to the relationship of the ligament to the axis of rotation. It is fundamental then to understand normal knee kinematics and ACL behaviour during knee motion.</a:t>
            </a:r>
          </a:p>
          <a:p>
            <a:pPr marL="0" indent="0">
              <a:buFontTx/>
              <a:buNone/>
            </a:pPr>
            <a:endParaRPr lang="en-GB" dirty="0">
              <a:effectLst/>
            </a:endParaRPr>
          </a:p>
          <a:p>
            <a:pPr marL="0" indent="0">
              <a:buFontTx/>
              <a:buNone/>
            </a:pPr>
            <a:r>
              <a:rPr lang="en-GB" dirty="0">
                <a:effectLst/>
              </a:rPr>
              <a:t>(10) There is no clear understanding of the function of the ACL beyond a role in restricting anterior motion of the tibia, and any brief statement of function either does not aspire to great accuracy or claims unwarranted certainty. Without doubt the ligament opposes anterior translation in response to an anterior force, but any effect on internal </a:t>
            </a:r>
            <a:r>
              <a:rPr lang="en-GB" dirty="0" err="1">
                <a:effectLst/>
              </a:rPr>
              <a:t>tibial</a:t>
            </a:r>
            <a:r>
              <a:rPr lang="en-GB" dirty="0">
                <a:effectLst/>
              </a:rPr>
              <a:t> rotation, especially about a centrally-placed axis, appears small and variable. Perhaps if injury to the ACL were not quite so frequent and/or disabling the discussion might end there. But less than ideal outcomes from reconstructive surgery, and an association of poor outcomes and a positive pivot shift test, indicate an issue with rotational stability.</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8</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9</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baseline="0" dirty="0"/>
              <a:t>Anterior draw test:</a:t>
            </a:r>
          </a:p>
          <a:p>
            <a:pPr marL="0" indent="0">
              <a:buNone/>
            </a:pPr>
            <a:r>
              <a:rPr lang="en-GB" baseline="0" dirty="0"/>
              <a:t>Knee flexed to 90 degrees, foot fixed to couch.</a:t>
            </a:r>
          </a:p>
          <a:p>
            <a:pPr marL="0" indent="0">
              <a:buNone/>
            </a:pPr>
            <a:r>
              <a:rPr lang="en-GB" baseline="0" dirty="0"/>
              <a:t>Grasp the upper tibia with both hands with thumbs on the </a:t>
            </a:r>
            <a:r>
              <a:rPr lang="en-GB" baseline="0" dirty="0" err="1"/>
              <a:t>tibial</a:t>
            </a:r>
            <a:r>
              <a:rPr lang="en-GB" baseline="0" dirty="0"/>
              <a:t> tubercles.</a:t>
            </a:r>
          </a:p>
          <a:p>
            <a:pPr marL="0" indent="0">
              <a:buNone/>
            </a:pPr>
            <a:r>
              <a:rPr lang="en-GB" baseline="0" dirty="0"/>
              <a:t>At this angle of flexion the tibia should be anterior to the femoral condyle.</a:t>
            </a:r>
          </a:p>
          <a:p>
            <a:r>
              <a:rPr lang="en-GB" dirty="0"/>
              <a:t>(* make sure hamstrings are relaxed,</a:t>
            </a:r>
            <a:r>
              <a:rPr lang="en-GB" baseline="0" dirty="0"/>
              <a:t> assess for posterior sag)</a:t>
            </a:r>
            <a:endParaRPr lang="en-GB" dirty="0"/>
          </a:p>
          <a:p>
            <a:endParaRPr lang="en-GB" dirty="0"/>
          </a:p>
          <a:p>
            <a:r>
              <a:rPr lang="en-GB" dirty="0" err="1"/>
              <a:t>Lachman’s</a:t>
            </a:r>
            <a:r>
              <a:rPr lang="en-GB" dirty="0"/>
              <a:t> more reliable</a:t>
            </a:r>
            <a:r>
              <a:rPr lang="en-GB" baseline="0" dirty="0"/>
              <a:t> for ACL instability:</a:t>
            </a:r>
          </a:p>
          <a:p>
            <a:r>
              <a:rPr lang="en-GB" baseline="0" dirty="0"/>
              <a:t>Advantages over anterior draw according to original </a:t>
            </a:r>
            <a:r>
              <a:rPr lang="en-GB" baseline="0" dirty="0" err="1"/>
              <a:t>Lachman</a:t>
            </a:r>
            <a:r>
              <a:rPr lang="en-GB" baseline="0" dirty="0"/>
              <a:t> paper</a:t>
            </a:r>
          </a:p>
          <a:p>
            <a:pPr marL="228600" indent="-228600">
              <a:buAutoNum type="arabicPeriod"/>
            </a:pPr>
            <a:r>
              <a:rPr lang="en-GB" baseline="0" dirty="0"/>
              <a:t>More comfortable position</a:t>
            </a:r>
          </a:p>
          <a:p>
            <a:pPr marL="228600" indent="-228600">
              <a:buAutoNum type="arabicPeriod"/>
            </a:pPr>
            <a:r>
              <a:rPr lang="en-GB" baseline="0" dirty="0"/>
              <a:t>Do not have to fight hamstrings at 10 degrees of flexion</a:t>
            </a:r>
          </a:p>
          <a:p>
            <a:pPr marL="228600" indent="-228600">
              <a:buAutoNum type="arabicPeriod"/>
            </a:pPr>
            <a:r>
              <a:rPr lang="en-GB" baseline="0" dirty="0"/>
              <a:t>Medial joint capsule (in flexion) and congruency of posterior aspect of medial femoral condyle with medial meniscus prevent anterior translation of medial meniscus unless, tear to medial joint capsule and posterior horn of medial meniscus</a:t>
            </a:r>
          </a:p>
          <a:p>
            <a:pPr marL="228600" indent="-228600">
              <a:buAutoNum type="arabicPeriod"/>
            </a:pPr>
            <a:endParaRPr lang="en-GB" dirty="0"/>
          </a:p>
          <a:p>
            <a:pPr marL="0" indent="0">
              <a:buNone/>
            </a:pPr>
            <a:r>
              <a:rPr lang="en-GB" dirty="0"/>
              <a:t>Pivot shift test:</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Assesses rotational</a:t>
            </a:r>
            <a:r>
              <a:rPr lang="en-GB" baseline="0" dirty="0"/>
              <a:t> instability.</a:t>
            </a:r>
            <a:endParaRPr lang="en-GB" dirty="0"/>
          </a:p>
          <a:p>
            <a:pPr marL="0" indent="0">
              <a:buNone/>
            </a:pPr>
            <a:r>
              <a:rPr lang="en-GB" dirty="0"/>
              <a:t>Recreates anterolateral subluxation of the tibia on the femur, which results in a giving way sensation when twisting on a planted foot. </a:t>
            </a:r>
          </a:p>
          <a:p>
            <a:pPr marL="228600" indent="-228600">
              <a:buAutoNum type="arabicPeriod"/>
            </a:pPr>
            <a:r>
              <a:rPr lang="en-GB" dirty="0"/>
              <a:t>Leg fully extended</a:t>
            </a:r>
            <a:r>
              <a:rPr lang="en-GB" baseline="0" dirty="0"/>
              <a:t> </a:t>
            </a:r>
          </a:p>
          <a:p>
            <a:pPr marL="228600" indent="-228600">
              <a:buAutoNum type="arabicPeriod"/>
            </a:pPr>
            <a:r>
              <a:rPr lang="en-GB" baseline="0" dirty="0"/>
              <a:t>Lower leg internally rotated, valgus strain applied – In this position the tibia is </a:t>
            </a:r>
            <a:r>
              <a:rPr lang="en-GB" baseline="0" dirty="0" err="1"/>
              <a:t>anterolaterally</a:t>
            </a:r>
            <a:r>
              <a:rPr lang="en-GB" baseline="0" dirty="0"/>
              <a:t> </a:t>
            </a:r>
            <a:r>
              <a:rPr lang="en-GB" baseline="0" dirty="0" err="1"/>
              <a:t>subluxed</a:t>
            </a:r>
            <a:r>
              <a:rPr lang="en-GB" baseline="0" dirty="0"/>
              <a:t>.</a:t>
            </a:r>
          </a:p>
          <a:p>
            <a:pPr marL="228600" indent="-228600">
              <a:buAutoNum type="arabicPeriod"/>
            </a:pPr>
            <a:r>
              <a:rPr lang="en-GB" baseline="0" dirty="0"/>
              <a:t>Knee then flexed gently and at about 20 degrees the tibia suddenly reduced.</a:t>
            </a:r>
          </a:p>
          <a:p>
            <a:pPr marL="0" indent="0">
              <a:buNone/>
            </a:pPr>
            <a:r>
              <a:rPr lang="en-GB" baseline="0" dirty="0"/>
              <a:t>Usually under anaesthetic</a:t>
            </a:r>
          </a:p>
          <a:p>
            <a:pPr marL="0" indent="0">
              <a:buNone/>
            </a:pPr>
            <a:endParaRPr lang="en-GB" baseline="0" dirty="0"/>
          </a:p>
          <a:p>
            <a:pPr marL="0" indent="0">
              <a:buNone/>
            </a:pPr>
            <a:r>
              <a:rPr lang="en-GB" baseline="0" dirty="0"/>
              <a:t>Tibia rotates anteriorly about the axis of the taught MCL (under valgus stress), intact ACL would usually resist anterior subluxation of lateral tibia.</a:t>
            </a:r>
          </a:p>
          <a:p>
            <a:pPr marL="0" indent="0">
              <a:buNone/>
            </a:pPr>
            <a:endParaRPr lang="en-GB" baseline="0" dirty="0"/>
          </a:p>
          <a:p>
            <a:pPr marL="0" indent="0">
              <a:buNone/>
            </a:pPr>
            <a:r>
              <a:rPr lang="en-GB" baseline="0" dirty="0"/>
              <a:t>Mechanism of the pivot shift:</a:t>
            </a:r>
          </a:p>
          <a:p>
            <a:pPr marL="0" indent="0">
              <a:buNone/>
            </a:pPr>
            <a:r>
              <a:rPr lang="en-GB" baseline="0" dirty="0"/>
              <a:t>A valgus torque on the knee produces a tensile load along the MCL and a compressive one on the lateral side. </a:t>
            </a:r>
          </a:p>
          <a:p>
            <a:pPr marL="0" indent="0">
              <a:buNone/>
            </a:pPr>
            <a:r>
              <a:rPr lang="en-GB" baseline="0" dirty="0"/>
              <a:t>When the knee is subjected to a valgus torque and lower leg internally rotated the lateral tibia experiences an anterior force. An intact ACL resists this force preventing the lateral tibia from </a:t>
            </a:r>
            <a:r>
              <a:rPr lang="en-GB" baseline="0" dirty="0" err="1"/>
              <a:t>subluxing</a:t>
            </a:r>
            <a:r>
              <a:rPr lang="en-GB" baseline="0" dirty="0"/>
              <a:t> anteriorly.</a:t>
            </a:r>
          </a:p>
          <a:p>
            <a:pPr marL="0" indent="0">
              <a:buNone/>
            </a:pPr>
            <a:r>
              <a:rPr lang="en-GB" baseline="0" dirty="0"/>
              <a:t>In an ACL-deficient knee, the lateral </a:t>
            </a:r>
            <a:r>
              <a:rPr lang="en-GB" baseline="0" dirty="0" err="1"/>
              <a:t>tibial</a:t>
            </a:r>
            <a:r>
              <a:rPr lang="en-GB" baseline="0" dirty="0"/>
              <a:t> plateau </a:t>
            </a:r>
            <a:r>
              <a:rPr lang="en-GB" baseline="0" dirty="0" err="1"/>
              <a:t>subluxes</a:t>
            </a:r>
            <a:r>
              <a:rPr lang="en-GB" baseline="0" dirty="0"/>
              <a:t> anteriorly, and the tibia rotates internally about a tight MCL</a:t>
            </a:r>
          </a:p>
          <a:p>
            <a:pPr marL="0" indent="0">
              <a:buNone/>
            </a:pPr>
            <a:r>
              <a:rPr lang="en-GB" baseline="0" dirty="0"/>
              <a:t>As the knee is flexed further, the tension in an intact ITT, relocates the tibia.</a:t>
            </a:r>
          </a:p>
        </p:txBody>
      </p:sp>
      <p:sp>
        <p:nvSpPr>
          <p:cNvPr id="4" name="Slide Number Placeholder 3"/>
          <p:cNvSpPr>
            <a:spLocks noGrp="1"/>
          </p:cNvSpPr>
          <p:nvPr>
            <p:ph type="sldNum" sz="quarter" idx="10"/>
          </p:nvPr>
        </p:nvSpPr>
        <p:spPr/>
        <p:txBody>
          <a:bodyPr/>
          <a:lstStyle/>
          <a:p>
            <a:fld id="{FF61B324-B9E3-45BA-9CF9-A110335D01BF}" type="slidenum">
              <a:rPr lang="en-GB" smtClean="0"/>
              <a:t>10</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11</a:t>
            </a:fld>
            <a:endParaRPr lang="en-GB"/>
          </a:p>
        </p:txBody>
      </p:sp>
    </p:spTree>
    <p:extLst>
      <p:ext uri="{BB962C8B-B14F-4D97-AF65-F5344CB8AC3E}">
        <p14:creationId xmlns:p14="http://schemas.microsoft.com/office/powerpoint/2010/main" val="2085523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“Classification of pelvic fractures has been considered the keystone of deciding management” Burgess 1990</a:t>
            </a:r>
          </a:p>
          <a:p>
            <a:r>
              <a:rPr lang="en-GB" dirty="0"/>
              <a:t>Longstanding</a:t>
            </a:r>
            <a:r>
              <a:rPr lang="en-GB" baseline="0" dirty="0"/>
              <a:t> controversy surrounding the management of APC II pelvic injuries</a:t>
            </a:r>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12</a:t>
            </a:fld>
            <a:endParaRPr lang="en-GB"/>
          </a:p>
        </p:txBody>
      </p:sp>
    </p:spTree>
    <p:extLst>
      <p:ext uri="{BB962C8B-B14F-4D97-AF65-F5344CB8AC3E}">
        <p14:creationId xmlns:p14="http://schemas.microsoft.com/office/powerpoint/2010/main" val="3847409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F61B324-B9E3-45BA-9CF9-A110335D01BF}" type="slidenum">
              <a:rPr lang="en-GB" smtClean="0"/>
              <a:t>13</a:t>
            </a:fld>
            <a:endParaRPr lang="en-GB"/>
          </a:p>
        </p:txBody>
      </p:sp>
    </p:spTree>
    <p:extLst>
      <p:ext uri="{BB962C8B-B14F-4D97-AF65-F5344CB8AC3E}">
        <p14:creationId xmlns:p14="http://schemas.microsoft.com/office/powerpoint/2010/main" val="3847409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96148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526111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0"/>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4"/>
            <a:ext cx="8420100" cy="150018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32561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103120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3"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3"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90863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71996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684915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2" y="273051"/>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2" y="273051"/>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2"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582850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1"/>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9"/>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3266878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4034199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AF43BE-A6AD-47C1-A140-428E61FAD2C9}" type="datetimeFigureOut">
              <a:rPr lang="en-GB" smtClean="0"/>
              <a:pPr/>
              <a:t>09/05/2020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5A4A7C-179E-4165-A00D-4958B0FDB610}" type="slidenum">
              <a:rPr lang="en-GB" smtClean="0"/>
              <a:pPr/>
              <a:t>‹#›</a:t>
            </a:fld>
            <a:endParaRPr lang="en-GB"/>
          </a:p>
        </p:txBody>
      </p:sp>
    </p:spTree>
    <p:extLst>
      <p:ext uri="{BB962C8B-B14F-4D97-AF65-F5344CB8AC3E}">
        <p14:creationId xmlns:p14="http://schemas.microsoft.com/office/powerpoint/2010/main" val="249975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fld id="{35AF43BE-A6AD-47C1-A140-428E61FAD2C9}" type="datetimeFigureOut">
              <a:rPr lang="en-GB" smtClean="0"/>
              <a:pPr/>
              <a:t>09/05/2020</a:t>
            </a:fld>
            <a:endParaRPr lang="en-GB"/>
          </a:p>
        </p:txBody>
      </p:sp>
      <p:sp>
        <p:nvSpPr>
          <p:cNvPr id="5" name="Footer Placeholder 4"/>
          <p:cNvSpPr>
            <a:spLocks noGrp="1"/>
          </p:cNvSpPr>
          <p:nvPr>
            <p:ph type="ftr" sz="quarter" idx="3"/>
          </p:nvPr>
        </p:nvSpPr>
        <p:spPr>
          <a:xfrm>
            <a:off x="3384550" y="6356351"/>
            <a:ext cx="31369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fld id="{2A5A4A7C-179E-4165-A00D-4958B0FDB610}" type="slidenum">
              <a:rPr lang="en-GB" smtClean="0"/>
              <a:pPr/>
              <a:t>‹#›</a:t>
            </a:fld>
            <a:endParaRPr lang="en-GB"/>
          </a:p>
        </p:txBody>
      </p:sp>
    </p:spTree>
    <p:extLst>
      <p:ext uri="{BB962C8B-B14F-4D97-AF65-F5344CB8AC3E}">
        <p14:creationId xmlns:p14="http://schemas.microsoft.com/office/powerpoint/2010/main" val="1048334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taff.wsha.local/Home.aspx" TargetMode="Externa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hyperlink" Target="http://www.ncbi.nlm.nih.gov/pubmed/10424228"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hyperlink" Target="http://www.orthonet.pitt.edu/content/DoubleBundle.htm" TargetMode="External"/><Relationship Id="rId4" Type="http://schemas.openxmlformats.org/officeDocument/2006/relationships/hyperlink" Target="http://www.performanceorthosports.com/DOUBLEBUNDLEACL.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ACL </a:t>
            </a:r>
            <a:endParaRPr lang="en-GB" dirty="0"/>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2" name="Title 1"/>
          <p:cNvSpPr txBox="1">
            <a:spLocks/>
          </p:cNvSpPr>
          <p:nvPr/>
        </p:nvSpPr>
        <p:spPr>
          <a:xfrm>
            <a:off x="3654237" y="5619181"/>
            <a:ext cx="2506116" cy="691906"/>
          </a:xfrm>
          <a:prstGeom prst="rect">
            <a:avLst/>
          </a:prstGeom>
          <a:solidFill>
            <a:srgbClr val="CDDEF3"/>
          </a:solidFill>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dirty="0">
                <a:cs typeface="Arial" panose="020B0604020202020204" pitchFamily="34" charset="0"/>
              </a:rPr>
              <a:t>  James Gill ST3</a:t>
            </a:r>
          </a:p>
        </p:txBody>
      </p:sp>
      <p:sp>
        <p:nvSpPr>
          <p:cNvPr id="13" name="Title 1"/>
          <p:cNvSpPr txBox="1">
            <a:spLocks/>
          </p:cNvSpPr>
          <p:nvPr/>
        </p:nvSpPr>
        <p:spPr>
          <a:xfrm>
            <a:off x="273661" y="2283808"/>
            <a:ext cx="9337322" cy="2174547"/>
          </a:xfrm>
          <a:prstGeom prst="rect">
            <a:avLst/>
          </a:prstGeom>
          <a:solidFill>
            <a:schemeClr val="tx2">
              <a:lumMod val="60000"/>
              <a:lumOff val="40000"/>
            </a:schemeClr>
          </a:solidFill>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sz="1200" dirty="0">
              <a:solidFill>
                <a:schemeClr val="bg1"/>
              </a:solidFill>
              <a:cs typeface="Arial" panose="020B0604020202020204" pitchFamily="34" charset="0"/>
            </a:endParaRPr>
          </a:p>
        </p:txBody>
      </p:sp>
      <p:sp>
        <p:nvSpPr>
          <p:cNvPr id="3" name="Rectangle 1"/>
          <p:cNvSpPr>
            <a:spLocks noChangeArrowheads="1"/>
          </p:cNvSpPr>
          <p:nvPr/>
        </p:nvSpPr>
        <p:spPr bwMode="auto">
          <a:xfrm>
            <a:off x="-94343" y="778317"/>
            <a:ext cx="1000034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600" b="0" i="0" u="none" strike="noStrike" cap="none" normalizeH="0" baseline="0" dirty="0">
                <a:ln>
                  <a:noFill/>
                </a:ln>
                <a:solidFill>
                  <a:schemeClr val="tx1"/>
                </a:solidFill>
                <a:effectLst/>
                <a:latin typeface="+mj-lt"/>
                <a:cs typeface="Arial" pitchFamily="34" charset="0"/>
              </a:rPr>
              <a:t>West</a:t>
            </a:r>
            <a:r>
              <a:rPr kumimoji="0" lang="en-US" altLang="en-US" sz="3600" b="0" i="0" u="none" strike="noStrike" cap="none" normalizeH="0" dirty="0">
                <a:ln>
                  <a:noFill/>
                </a:ln>
                <a:solidFill>
                  <a:schemeClr val="tx1"/>
                </a:solidFill>
                <a:effectLst/>
                <a:latin typeface="+mj-lt"/>
                <a:cs typeface="Arial" pitchFamily="34" charset="0"/>
              </a:rPr>
              <a:t> Suffolk Hospital Journal Club</a:t>
            </a:r>
          </a:p>
          <a:p>
            <a:pPr marL="0" marR="0" lvl="0" indent="0" algn="ctr" defTabSz="914400" rtl="0" eaLnBrk="1" fontAlgn="base" latinLnBrk="0" hangingPunct="1">
              <a:lnSpc>
                <a:spcPct val="100000"/>
              </a:lnSpc>
              <a:spcBef>
                <a:spcPct val="0"/>
              </a:spcBef>
              <a:spcAft>
                <a:spcPct val="0"/>
              </a:spcAft>
              <a:buClrTx/>
              <a:buSzTx/>
              <a:buFontTx/>
              <a:buNone/>
              <a:tabLst/>
            </a:pPr>
            <a:r>
              <a:rPr lang="en-US" altLang="en-US" sz="3600" baseline="0" dirty="0">
                <a:latin typeface="+mj-lt"/>
                <a:cs typeface="Arial" pitchFamily="34" charset="0"/>
              </a:rPr>
              <a:t>Thursday 28</a:t>
            </a:r>
            <a:r>
              <a:rPr lang="en-US" altLang="en-US" sz="3600" baseline="30000" dirty="0">
                <a:latin typeface="+mj-lt"/>
                <a:cs typeface="Arial" pitchFamily="34" charset="0"/>
              </a:rPr>
              <a:t>th</a:t>
            </a:r>
            <a:r>
              <a:rPr lang="en-US" altLang="en-US" sz="3600" baseline="0" dirty="0">
                <a:latin typeface="+mj-lt"/>
                <a:cs typeface="Arial" pitchFamily="34" charset="0"/>
              </a:rPr>
              <a:t> January</a:t>
            </a:r>
            <a:endParaRPr kumimoji="0" lang="en-US" altLang="en-US" sz="3600" b="0" i="0" u="none" strike="noStrike" cap="none" normalizeH="0" baseline="0" dirty="0">
              <a:ln>
                <a:noFill/>
              </a:ln>
              <a:solidFill>
                <a:schemeClr val="tx1"/>
              </a:solidFill>
              <a:effectLst/>
              <a:latin typeface="+mj-lt"/>
              <a:cs typeface="Arial" pitchFamily="34" charset="0"/>
            </a:endParaRPr>
          </a:p>
        </p:txBody>
      </p:sp>
      <p:sp>
        <p:nvSpPr>
          <p:cNvPr id="4" name="AutoShape 2" descr="Description: Description: Description: EAOC logo"/>
          <p:cNvSpPr>
            <a:spLocks noChangeAspect="1" noChangeArrowheads="1"/>
          </p:cNvSpPr>
          <p:nvPr/>
        </p:nvSpPr>
        <p:spPr bwMode="auto">
          <a:xfrm>
            <a:off x="0" y="168275"/>
            <a:ext cx="781050" cy="100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 name="TextBox 1"/>
          <p:cNvSpPr txBox="1"/>
          <p:nvPr/>
        </p:nvSpPr>
        <p:spPr>
          <a:xfrm>
            <a:off x="596574" y="2226077"/>
            <a:ext cx="8621443" cy="2123658"/>
          </a:xfrm>
          <a:prstGeom prst="rect">
            <a:avLst/>
          </a:prstGeom>
          <a:noFill/>
        </p:spPr>
        <p:txBody>
          <a:bodyPr wrap="square" rtlCol="0">
            <a:spAutoFit/>
          </a:bodyPr>
          <a:lstStyle/>
          <a:p>
            <a:pPr algn="ctr"/>
            <a:r>
              <a:rPr lang="en-US" sz="4400" dirty="0">
                <a:solidFill>
                  <a:schemeClr val="bg1"/>
                </a:solidFill>
                <a:latin typeface="+mj-lt"/>
              </a:rPr>
              <a:t>Anatomy</a:t>
            </a:r>
          </a:p>
          <a:p>
            <a:pPr algn="ctr"/>
            <a:r>
              <a:rPr lang="en-US" sz="4400" dirty="0">
                <a:solidFill>
                  <a:schemeClr val="bg1"/>
                </a:solidFill>
                <a:latin typeface="+mj-lt"/>
              </a:rPr>
              <a:t>Function  </a:t>
            </a:r>
          </a:p>
          <a:p>
            <a:pPr algn="ctr"/>
            <a:r>
              <a:rPr lang="en-US" sz="4400" dirty="0">
                <a:solidFill>
                  <a:schemeClr val="bg1"/>
                </a:solidFill>
                <a:latin typeface="+mj-lt"/>
              </a:rPr>
              <a:t>Clinical tests</a:t>
            </a:r>
          </a:p>
        </p:txBody>
      </p:sp>
      <p:sp>
        <p:nvSpPr>
          <p:cNvPr id="7" name="TextBox 6"/>
          <p:cNvSpPr txBox="1"/>
          <p:nvPr/>
        </p:nvSpPr>
        <p:spPr>
          <a:xfrm>
            <a:off x="273661" y="4849431"/>
            <a:ext cx="9337322" cy="369332"/>
          </a:xfrm>
          <a:prstGeom prst="rect">
            <a:avLst/>
          </a:prstGeom>
          <a:noFill/>
        </p:spPr>
        <p:txBody>
          <a:bodyPr wrap="square" rtlCol="0">
            <a:spAutoFit/>
          </a:bodyPr>
          <a:lstStyle/>
          <a:p>
            <a:pPr algn="ctr"/>
            <a:r>
              <a:rPr lang="en-US" dirty="0"/>
              <a:t>With thanks to Linvatec</a:t>
            </a:r>
          </a:p>
        </p:txBody>
      </p:sp>
      <p:sp>
        <p:nvSpPr>
          <p:cNvPr id="5" name="TextBox 4"/>
          <p:cNvSpPr txBox="1"/>
          <p:nvPr/>
        </p:nvSpPr>
        <p:spPr>
          <a:xfrm>
            <a:off x="1407884" y="2855018"/>
            <a:ext cx="1480457" cy="769441"/>
          </a:xfrm>
          <a:prstGeom prst="rect">
            <a:avLst/>
          </a:prstGeom>
          <a:noFill/>
        </p:spPr>
        <p:txBody>
          <a:bodyPr wrap="square" rtlCol="0">
            <a:spAutoFit/>
          </a:bodyPr>
          <a:lstStyle/>
          <a:p>
            <a:r>
              <a:rPr lang="en-US" sz="4400" dirty="0">
                <a:solidFill>
                  <a:schemeClr val="bg1"/>
                </a:solidFill>
              </a:rPr>
              <a:t>ACL</a:t>
            </a:r>
            <a:r>
              <a:rPr lang="en-US" dirty="0">
                <a:solidFill>
                  <a:schemeClr val="bg1"/>
                </a:solidFill>
              </a:rPr>
              <a:t> </a:t>
            </a:r>
            <a:endParaRPr lang="en-GB" dirty="0"/>
          </a:p>
        </p:txBody>
      </p:sp>
      <p:cxnSp>
        <p:nvCxnSpPr>
          <p:cNvPr id="8" name="Straight Connector 7"/>
          <p:cNvCxnSpPr/>
          <p:nvPr/>
        </p:nvCxnSpPr>
        <p:spPr>
          <a:xfrm flipV="1">
            <a:off x="2525486" y="2703754"/>
            <a:ext cx="1180512" cy="48939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525486" y="3345543"/>
            <a:ext cx="118051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525486" y="3526589"/>
            <a:ext cx="870857" cy="3620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5122" name="Picture 2" descr="Logo">
            <a:hlinkClick r:id="rId2" tooltip="West Suffolk NHS Foundation Tru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3" y="-449263"/>
            <a:ext cx="3009900" cy="94297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ogo">
            <a:hlinkClick r:id="rId2" tooltip="West Suffolk NHS Foundation Tru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296863"/>
            <a:ext cx="3009900" cy="942976"/>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60714" t="22470" r="15477" b="69771"/>
          <a:stretch/>
        </p:blipFill>
        <p:spPr bwMode="auto">
          <a:xfrm>
            <a:off x="7184571" y="138872"/>
            <a:ext cx="2426412" cy="632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1"/>
          <p:cNvPicPr>
            <a:picLocks noChangeAspect="1"/>
          </p:cNvPicPr>
          <p:nvPr/>
        </p:nvPicPr>
        <p:blipFill rotWithShape="1">
          <a:blip r:embed="rId5"/>
          <a:srcRect l="15649" t="4876" r="20713" b="7989"/>
          <a:stretch/>
        </p:blipFill>
        <p:spPr>
          <a:xfrm flipH="1">
            <a:off x="991855" y="4879096"/>
            <a:ext cx="1442116" cy="1480170"/>
          </a:xfrm>
          <a:prstGeom prst="rect">
            <a:avLst/>
          </a:prstGeom>
        </p:spPr>
      </p:pic>
    </p:spTree>
    <p:extLst>
      <p:ext uri="{BB962C8B-B14F-4D97-AF65-F5344CB8AC3E}">
        <p14:creationId xmlns:p14="http://schemas.microsoft.com/office/powerpoint/2010/main" val="139630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ACL Anatomy</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3" name="Picture 2"/>
          <p:cNvPicPr>
            <a:picLocks noChangeAspect="1"/>
          </p:cNvPicPr>
          <p:nvPr/>
        </p:nvPicPr>
        <p:blipFill rotWithShape="1">
          <a:blip r:embed="rId3"/>
          <a:srcRect l="15649" t="4876" r="20713" b="7989"/>
          <a:stretch/>
        </p:blipFill>
        <p:spPr>
          <a:xfrm flipH="1">
            <a:off x="5060684" y="1712695"/>
            <a:ext cx="4349775" cy="4464555"/>
          </a:xfrm>
          <a:prstGeom prst="rect">
            <a:avLst/>
          </a:prstGeom>
        </p:spPr>
      </p:pic>
      <p:pic>
        <p:nvPicPr>
          <p:cNvPr id="21" name="Picture 20"/>
          <p:cNvPicPr>
            <a:picLocks noChangeAspect="1"/>
          </p:cNvPicPr>
          <p:nvPr/>
        </p:nvPicPr>
        <p:blipFill rotWithShape="1">
          <a:blip r:embed="rId4"/>
          <a:srcRect l="27416" t="20253" r="30799" b="18561"/>
          <a:stretch/>
        </p:blipFill>
        <p:spPr>
          <a:xfrm flipH="1">
            <a:off x="477806" y="1751184"/>
            <a:ext cx="4121582" cy="4560776"/>
          </a:xfrm>
          <a:prstGeom prst="rect">
            <a:avLst/>
          </a:prstGeom>
        </p:spPr>
      </p:pic>
    </p:spTree>
    <p:extLst>
      <p:ext uri="{BB962C8B-B14F-4D97-AF65-F5344CB8AC3E}">
        <p14:creationId xmlns:p14="http://schemas.microsoft.com/office/powerpoint/2010/main" val="4172705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Introduction to Anatomy</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2" name="Picture 1"/>
          <p:cNvPicPr>
            <a:picLocks noChangeAspect="1"/>
          </p:cNvPicPr>
          <p:nvPr/>
        </p:nvPicPr>
        <p:blipFill rotWithShape="1">
          <a:blip r:embed="rId3"/>
          <a:srcRect l="27416" t="24738" r="17831"/>
          <a:stretch/>
        </p:blipFill>
        <p:spPr>
          <a:xfrm rot="10800000" flipH="1">
            <a:off x="423376" y="1597234"/>
            <a:ext cx="4406944" cy="4521066"/>
          </a:xfrm>
          <a:prstGeom prst="rect">
            <a:avLst/>
          </a:prstGeom>
        </p:spPr>
      </p:pic>
      <p:pic>
        <p:nvPicPr>
          <p:cNvPr id="12" name="Picture 11"/>
          <p:cNvPicPr>
            <a:picLocks noChangeAspect="1"/>
          </p:cNvPicPr>
          <p:nvPr/>
        </p:nvPicPr>
        <p:blipFill rotWithShape="1">
          <a:blip r:embed="rId4"/>
          <a:srcRect l="23814" t="9042" r="32961" b="28811"/>
          <a:stretch/>
        </p:blipFill>
        <p:spPr>
          <a:xfrm flipH="1">
            <a:off x="5426890" y="1616477"/>
            <a:ext cx="4118278" cy="4471396"/>
          </a:xfrm>
          <a:prstGeom prst="rect">
            <a:avLst/>
          </a:prstGeom>
        </p:spPr>
      </p:pic>
    </p:spTree>
    <p:extLst>
      <p:ext uri="{BB962C8B-B14F-4D97-AF65-F5344CB8AC3E}">
        <p14:creationId xmlns:p14="http://schemas.microsoft.com/office/powerpoint/2010/main" val="2606167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ACL Anatomy</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868" y="1336159"/>
            <a:ext cx="8969369" cy="525190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289426" y="5792376"/>
            <a:ext cx="2732689" cy="369332"/>
          </a:xfrm>
          <a:prstGeom prst="rect">
            <a:avLst/>
          </a:prstGeom>
          <a:noFill/>
        </p:spPr>
        <p:txBody>
          <a:bodyPr wrap="square" rtlCol="0">
            <a:spAutoFit/>
          </a:bodyPr>
          <a:lstStyle/>
          <a:p>
            <a:r>
              <a:rPr lang="en-US" b="1" dirty="0"/>
              <a:t>ACL </a:t>
            </a:r>
            <a:r>
              <a:rPr lang="en-US" b="1" dirty="0" err="1"/>
              <a:t>tibial</a:t>
            </a:r>
            <a:r>
              <a:rPr lang="en-US" b="1" dirty="0"/>
              <a:t> footprint</a:t>
            </a:r>
          </a:p>
        </p:txBody>
      </p:sp>
    </p:spTree>
    <p:extLst>
      <p:ext uri="{BB962C8B-B14F-4D97-AF65-F5344CB8AC3E}">
        <p14:creationId xmlns:p14="http://schemas.microsoft.com/office/powerpoint/2010/main" val="4252221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Double bundle (7, 8)</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3" name="Rectangle 4"/>
          <p:cNvSpPr>
            <a:spLocks noChangeArrowheads="1"/>
          </p:cNvSpPr>
          <p:nvPr/>
        </p:nvSpPr>
        <p:spPr bwMode="auto">
          <a:xfrm>
            <a:off x="279400" y="820093"/>
            <a:ext cx="12891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FCA705"/>
                </a:solidFill>
                <a:effectLst/>
                <a:latin typeface="Small Fonts"/>
              </a:rPr>
              <a:t>             </a:t>
            </a:r>
            <a:endParaRPr kumimoji="0" lang="en-US" sz="1800" b="0" i="0" u="none" strike="noStrike" cap="none" normalizeH="0" baseline="0" dirty="0">
              <a:ln>
                <a:noFill/>
              </a:ln>
              <a:solidFill>
                <a:schemeClr val="tx1"/>
              </a:solidFill>
              <a:effectLst/>
              <a:latin typeface="Arial" pitchFamily="34" charset="0"/>
            </a:endParaRPr>
          </a:p>
        </p:txBody>
      </p:sp>
      <p:pic>
        <p:nvPicPr>
          <p:cNvPr id="1034" name="Picture 10" descr="http://www.performanceorthosports.com/WEBPAGES/db_acl_2_wrmc_newlsetter_jpe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455" y="1408435"/>
            <a:ext cx="4187029" cy="259063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4"/>
          <p:cNvSpPr>
            <a:spLocks noChangeArrowheads="1"/>
          </p:cNvSpPr>
          <p:nvPr/>
        </p:nvSpPr>
        <p:spPr bwMode="auto">
          <a:xfrm>
            <a:off x="0" y="240030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nvGrpSpPr>
          <p:cNvPr id="9" name="Group 8"/>
          <p:cNvGrpSpPr/>
          <p:nvPr/>
        </p:nvGrpSpPr>
        <p:grpSpPr>
          <a:xfrm>
            <a:off x="1087752" y="4052995"/>
            <a:ext cx="2846436" cy="2461293"/>
            <a:chOff x="1087752" y="3922366"/>
            <a:chExt cx="2846436" cy="2461293"/>
          </a:xfrm>
        </p:grpSpPr>
        <p:pic>
          <p:nvPicPr>
            <p:cNvPr id="1036" name="Picture 12" descr="Figure2-anatom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00"/>
            <a:stretch/>
          </p:blipFill>
          <p:spPr bwMode="auto">
            <a:xfrm flipH="1">
              <a:off x="1087752" y="3922366"/>
              <a:ext cx="2846436" cy="246129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656112" y="5630054"/>
              <a:ext cx="449944" cy="276999"/>
            </a:xfrm>
            <a:prstGeom prst="rect">
              <a:avLst/>
            </a:prstGeom>
            <a:solidFill>
              <a:schemeClr val="bg1"/>
            </a:solidFill>
          </p:spPr>
          <p:txBody>
            <a:bodyPr wrap="square" rtlCol="0">
              <a:spAutoFit/>
            </a:bodyPr>
            <a:lstStyle/>
            <a:p>
              <a:r>
                <a:rPr lang="en-GB" sz="1200" b="1" dirty="0">
                  <a:cs typeface="Arial" pitchFamily="34" charset="0"/>
                </a:rPr>
                <a:t>AM</a:t>
              </a:r>
            </a:p>
          </p:txBody>
        </p:sp>
        <p:sp>
          <p:nvSpPr>
            <p:cNvPr id="24" name="TextBox 23"/>
            <p:cNvSpPr txBox="1"/>
            <p:nvPr/>
          </p:nvSpPr>
          <p:spPr>
            <a:xfrm>
              <a:off x="1951723" y="5554857"/>
              <a:ext cx="372501" cy="276999"/>
            </a:xfrm>
            <a:prstGeom prst="rect">
              <a:avLst/>
            </a:prstGeom>
            <a:solidFill>
              <a:schemeClr val="bg1"/>
            </a:solidFill>
          </p:spPr>
          <p:txBody>
            <a:bodyPr wrap="square" rtlCol="0">
              <a:spAutoFit/>
            </a:bodyPr>
            <a:lstStyle/>
            <a:p>
              <a:r>
                <a:rPr lang="en-GB" sz="1200" b="1" dirty="0">
                  <a:cs typeface="Arial" pitchFamily="34" charset="0"/>
                </a:rPr>
                <a:t>PL</a:t>
              </a:r>
            </a:p>
          </p:txBody>
        </p:sp>
      </p:grpSp>
    </p:spTree>
    <p:extLst>
      <p:ext uri="{BB962C8B-B14F-4D97-AF65-F5344CB8AC3E}">
        <p14:creationId xmlns:p14="http://schemas.microsoft.com/office/powerpoint/2010/main" val="2312728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Double bundle</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3" name="Rectangle 4"/>
          <p:cNvSpPr>
            <a:spLocks noChangeArrowheads="1"/>
          </p:cNvSpPr>
          <p:nvPr/>
        </p:nvSpPr>
        <p:spPr bwMode="auto">
          <a:xfrm>
            <a:off x="279400" y="820093"/>
            <a:ext cx="12891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FCA705"/>
                </a:solidFill>
                <a:effectLst/>
                <a:latin typeface="Small Fonts"/>
              </a:rPr>
              <a:t>             </a:t>
            </a:r>
            <a:endParaRPr kumimoji="0" lang="en-US" sz="1800" b="0" i="0" u="none" strike="noStrike" cap="none" normalizeH="0" baseline="0" dirty="0">
              <a:ln>
                <a:noFill/>
              </a:ln>
              <a:solidFill>
                <a:schemeClr val="tx1"/>
              </a:solidFill>
              <a:effectLst/>
              <a:latin typeface="Arial" pitchFamily="34" charset="0"/>
            </a:endParaRPr>
          </a:p>
        </p:txBody>
      </p:sp>
      <p:pic>
        <p:nvPicPr>
          <p:cNvPr id="1034" name="Picture 10" descr="http://www.performanceorthosports.com/WEBPAGES/db_acl_2_wrmc_newlsetter_jpe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455" y="1408435"/>
            <a:ext cx="4187029" cy="259063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4"/>
          <p:cNvSpPr>
            <a:spLocks noChangeArrowheads="1"/>
          </p:cNvSpPr>
          <p:nvPr/>
        </p:nvSpPr>
        <p:spPr bwMode="auto">
          <a:xfrm>
            <a:off x="0" y="240030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20" name="Picture 19"/>
          <p:cNvPicPr>
            <a:picLocks noChangeAspect="1"/>
          </p:cNvPicPr>
          <p:nvPr/>
        </p:nvPicPr>
        <p:blipFill>
          <a:blip r:embed="rId4"/>
          <a:stretch>
            <a:fillRect/>
          </a:stretch>
        </p:blipFill>
        <p:spPr>
          <a:xfrm>
            <a:off x="4542971" y="1293700"/>
            <a:ext cx="5140346" cy="5220588"/>
          </a:xfrm>
          <a:prstGeom prst="rect">
            <a:avLst/>
          </a:prstGeom>
        </p:spPr>
      </p:pic>
      <p:grpSp>
        <p:nvGrpSpPr>
          <p:cNvPr id="9" name="Group 8"/>
          <p:cNvGrpSpPr/>
          <p:nvPr/>
        </p:nvGrpSpPr>
        <p:grpSpPr>
          <a:xfrm>
            <a:off x="1087752" y="4052995"/>
            <a:ext cx="2846436" cy="2461293"/>
            <a:chOff x="1087752" y="3922366"/>
            <a:chExt cx="2846436" cy="2461293"/>
          </a:xfrm>
        </p:grpSpPr>
        <p:pic>
          <p:nvPicPr>
            <p:cNvPr id="1036" name="Picture 12" descr="Figure2-anatomy"/>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0000"/>
            <a:stretch/>
          </p:blipFill>
          <p:spPr bwMode="auto">
            <a:xfrm flipH="1">
              <a:off x="1087752" y="3922366"/>
              <a:ext cx="2846436" cy="246129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656112" y="5630054"/>
              <a:ext cx="449944" cy="276999"/>
            </a:xfrm>
            <a:prstGeom prst="rect">
              <a:avLst/>
            </a:prstGeom>
            <a:solidFill>
              <a:schemeClr val="bg1"/>
            </a:solidFill>
          </p:spPr>
          <p:txBody>
            <a:bodyPr wrap="square" rtlCol="0">
              <a:spAutoFit/>
            </a:bodyPr>
            <a:lstStyle/>
            <a:p>
              <a:r>
                <a:rPr lang="en-GB" sz="1200" b="1" dirty="0">
                  <a:cs typeface="Arial" pitchFamily="34" charset="0"/>
                </a:rPr>
                <a:t>AM</a:t>
              </a:r>
            </a:p>
          </p:txBody>
        </p:sp>
        <p:sp>
          <p:nvSpPr>
            <p:cNvPr id="24" name="TextBox 23"/>
            <p:cNvSpPr txBox="1"/>
            <p:nvPr/>
          </p:nvSpPr>
          <p:spPr>
            <a:xfrm>
              <a:off x="1951723" y="5554857"/>
              <a:ext cx="372501" cy="276999"/>
            </a:xfrm>
            <a:prstGeom prst="rect">
              <a:avLst/>
            </a:prstGeom>
            <a:solidFill>
              <a:schemeClr val="bg1"/>
            </a:solidFill>
          </p:spPr>
          <p:txBody>
            <a:bodyPr wrap="square" rtlCol="0">
              <a:spAutoFit/>
            </a:bodyPr>
            <a:lstStyle/>
            <a:p>
              <a:r>
                <a:rPr lang="en-GB" sz="1200" b="1" dirty="0">
                  <a:cs typeface="Arial" pitchFamily="34" charset="0"/>
                </a:rPr>
                <a:t>PL</a:t>
              </a:r>
            </a:p>
          </p:txBody>
        </p:sp>
      </p:grpSp>
    </p:spTree>
    <p:extLst>
      <p:ext uri="{BB962C8B-B14F-4D97-AF65-F5344CB8AC3E}">
        <p14:creationId xmlns:p14="http://schemas.microsoft.com/office/powerpoint/2010/main" val="4252221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p>
          <a:p>
            <a:r>
              <a:rPr lang="en-US" dirty="0"/>
              <a:t> </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Double bundle</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3" name="Rectangle 2"/>
          <p:cNvSpPr>
            <a:spLocks noChangeArrowheads="1"/>
          </p:cNvSpPr>
          <p:nvPr/>
        </p:nvSpPr>
        <p:spPr bwMode="auto">
          <a:xfrm>
            <a:off x="0" y="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200" b="0" i="0" u="none" strike="noStrike" cap="none" normalizeH="0" baseline="0">
                <a:ln>
                  <a:noFill/>
                </a:ln>
                <a:solidFill>
                  <a:schemeClr val="tx1"/>
                </a:solidFill>
                <a:effectLst/>
                <a:latin typeface="Arial" pitchFamily="34" charset="0"/>
                <a:ea typeface="SimSun" charset="-122"/>
                <a:cs typeface="Arial" pitchFamily="34" charset="0"/>
              </a:rPr>
              <a:t>. </a:t>
            </a:r>
            <a:endParaRPr kumimoji="0" lang="en-US" sz="900" b="0" i="0" u="none" strike="noStrike" cap="none" normalizeH="0" baseline="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2049" name="Picture 1" descr="Figure5-flex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508" y="1892313"/>
            <a:ext cx="9369456" cy="4072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221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ACL function</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4" name="TextBox 13"/>
          <p:cNvSpPr txBox="1"/>
          <p:nvPr/>
        </p:nvSpPr>
        <p:spPr>
          <a:xfrm>
            <a:off x="313508" y="1397725"/>
            <a:ext cx="9287691" cy="1200329"/>
          </a:xfrm>
          <a:prstGeom prst="rect">
            <a:avLst/>
          </a:prstGeom>
          <a:solidFill>
            <a:srgbClr val="CDDEF3"/>
          </a:solidFill>
        </p:spPr>
        <p:txBody>
          <a:bodyPr wrap="square" rtlCol="0">
            <a:spAutoFit/>
          </a:bodyPr>
          <a:lstStyle/>
          <a:p>
            <a:pPr marL="285750" indent="-285750">
              <a:buFont typeface="Arial" pitchFamily="34" charset="0"/>
              <a:buChar char="•"/>
            </a:pPr>
            <a:r>
              <a:rPr lang="en-GB" dirty="0"/>
              <a:t>The ACL is the predominant restraint to anterior </a:t>
            </a:r>
            <a:r>
              <a:rPr lang="en-GB" dirty="0" err="1"/>
              <a:t>tibial</a:t>
            </a:r>
            <a:r>
              <a:rPr lang="en-GB" dirty="0"/>
              <a:t> displacement</a:t>
            </a:r>
          </a:p>
          <a:p>
            <a:endParaRPr lang="en-GB" dirty="0"/>
          </a:p>
          <a:p>
            <a:pPr marL="285750" indent="-285750">
              <a:buFont typeface="Arial" pitchFamily="34" charset="0"/>
              <a:buChar char="•"/>
            </a:pPr>
            <a:r>
              <a:rPr lang="en-GB" dirty="0"/>
              <a:t>The ACL may act as a restraint to internal rotation (there is a medial shift of the rotation axis in the ACL-deficient knee)</a:t>
            </a:r>
            <a:endParaRPr lang="en-US" u="sng" dirty="0"/>
          </a:p>
        </p:txBody>
      </p:sp>
    </p:spTree>
    <p:extLst>
      <p:ext uri="{BB962C8B-B14F-4D97-AF65-F5344CB8AC3E}">
        <p14:creationId xmlns:p14="http://schemas.microsoft.com/office/powerpoint/2010/main" val="4252221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Native ACL tensile strength</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4" name="TextBox 13"/>
          <p:cNvSpPr txBox="1"/>
          <p:nvPr/>
        </p:nvSpPr>
        <p:spPr>
          <a:xfrm>
            <a:off x="313508" y="1397725"/>
            <a:ext cx="9287691" cy="2308324"/>
          </a:xfrm>
          <a:prstGeom prst="rect">
            <a:avLst/>
          </a:prstGeom>
          <a:solidFill>
            <a:srgbClr val="CDDEF3"/>
          </a:solidFill>
        </p:spPr>
        <p:txBody>
          <a:bodyPr wrap="square" rtlCol="0">
            <a:spAutoFit/>
          </a:bodyPr>
          <a:lstStyle/>
          <a:p>
            <a:r>
              <a:rPr lang="en-US" sz="2400" dirty="0"/>
              <a:t>Tensile strength of the native femur-ACL-tibia (bone-ligament-bone) complex:</a:t>
            </a:r>
          </a:p>
          <a:p>
            <a:endParaRPr lang="en-US" sz="2400" dirty="0"/>
          </a:p>
          <a:p>
            <a:pPr marL="800100" lvl="1" indent="-342900">
              <a:buFont typeface="Arial"/>
              <a:buChar char="•"/>
            </a:pPr>
            <a:r>
              <a:rPr lang="en-US" sz="2400" dirty="0"/>
              <a:t> 2160 +/- 157 N in young cadaveric specimens (1, 2)</a:t>
            </a:r>
          </a:p>
          <a:p>
            <a:pPr marL="800100" lvl="1" indent="-342900">
              <a:buFont typeface="Arial"/>
              <a:buChar char="•"/>
            </a:pPr>
            <a:endParaRPr lang="en-US" sz="2400" dirty="0"/>
          </a:p>
          <a:p>
            <a:pPr marL="800100" lvl="1" indent="-342900">
              <a:buFont typeface="Arial"/>
              <a:buChar char="•"/>
            </a:pPr>
            <a:r>
              <a:rPr lang="en-US" sz="2400" dirty="0"/>
              <a:t> 496+/-85 N in older specimens (3)</a:t>
            </a:r>
          </a:p>
        </p:txBody>
      </p:sp>
    </p:spTree>
    <p:extLst>
      <p:ext uri="{BB962C8B-B14F-4D97-AF65-F5344CB8AC3E}">
        <p14:creationId xmlns:p14="http://schemas.microsoft.com/office/powerpoint/2010/main" val="4252221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Clinical Tests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4" name="TextBox 13"/>
          <p:cNvSpPr txBox="1"/>
          <p:nvPr/>
        </p:nvSpPr>
        <p:spPr>
          <a:xfrm>
            <a:off x="313508" y="1493944"/>
            <a:ext cx="9287691" cy="5078313"/>
          </a:xfrm>
          <a:prstGeom prst="rect">
            <a:avLst/>
          </a:prstGeom>
          <a:solidFill>
            <a:srgbClr val="CDDEF3"/>
          </a:solidFill>
        </p:spPr>
        <p:txBody>
          <a:bodyPr wrap="square" rtlCol="0">
            <a:spAutoFit/>
          </a:bodyPr>
          <a:lstStyle/>
          <a:p>
            <a:pPr marL="342900" indent="-342900">
              <a:buFont typeface="Arial"/>
              <a:buChar char="•"/>
            </a:pPr>
            <a:r>
              <a:rPr lang="en-US" sz="2400" dirty="0"/>
              <a:t>Anterior draw test (@90</a:t>
            </a:r>
            <a:r>
              <a:rPr lang="en-US" sz="2400" baseline="30000" dirty="0"/>
              <a:t>o</a:t>
            </a:r>
            <a:r>
              <a:rPr lang="en-US" sz="2400" dirty="0"/>
              <a:t>)  		</a:t>
            </a:r>
            <a:r>
              <a:rPr lang="en-US" sz="2400" dirty="0">
                <a:latin typeface="Wingdings"/>
                <a:ea typeface="Wingdings"/>
                <a:cs typeface="Wingdings"/>
                <a:sym typeface="Wingdings"/>
              </a:rPr>
              <a:t> </a:t>
            </a:r>
            <a:r>
              <a:rPr lang="en-US" sz="2400" dirty="0" err="1">
                <a:ea typeface="Wingdings"/>
                <a:cs typeface="Wingdings"/>
                <a:sym typeface="Wingdings"/>
              </a:rPr>
              <a:t>Lachman’s</a:t>
            </a:r>
            <a:r>
              <a:rPr lang="en-US" sz="2400" dirty="0">
                <a:ea typeface="Wingdings"/>
                <a:cs typeface="Wingdings"/>
                <a:sym typeface="Wingdings"/>
              </a:rPr>
              <a:t> </a:t>
            </a:r>
            <a:r>
              <a:rPr lang="en-US" sz="2400" dirty="0"/>
              <a:t>(@15</a:t>
            </a:r>
            <a:r>
              <a:rPr lang="en-US" sz="2400" baseline="30000" dirty="0"/>
              <a:t>o</a:t>
            </a:r>
            <a:r>
              <a:rPr lang="en-US" sz="2400" dirty="0"/>
              <a:t>) (4)</a:t>
            </a:r>
          </a:p>
          <a:p>
            <a:pPr marL="285750" indent="-285750">
              <a:buFont typeface="Arial"/>
              <a:buChar char="•"/>
            </a:pPr>
            <a:endParaRPr lang="en-US" sz="2400" dirty="0"/>
          </a:p>
          <a:p>
            <a:endParaRPr lang="en-US" sz="2400" dirty="0"/>
          </a:p>
          <a:p>
            <a:pPr marL="285750" indent="-285750">
              <a:buFont typeface="Arial"/>
              <a:buChar char="•"/>
            </a:pPr>
            <a:endParaRPr lang="en-US" sz="2400" dirty="0"/>
          </a:p>
          <a:p>
            <a:endParaRPr lang="en-US" sz="2400" dirty="0"/>
          </a:p>
          <a:p>
            <a:endParaRPr lang="en-US" sz="2400" dirty="0"/>
          </a:p>
          <a:p>
            <a:endParaRPr lang="en-US" sz="2400" dirty="0"/>
          </a:p>
          <a:p>
            <a:pPr marL="285750" indent="-285750">
              <a:buFont typeface="Arial"/>
              <a:buChar char="•"/>
            </a:pPr>
            <a:r>
              <a:rPr lang="en-US" sz="2400" dirty="0"/>
              <a:t>Pivot shift test (5, 6)</a:t>
            </a:r>
          </a:p>
          <a:p>
            <a:pPr marL="3028950" lvl="6" indent="-285750">
              <a:buFont typeface="Arial"/>
              <a:buChar char="•"/>
            </a:pPr>
            <a:endParaRPr lang="en-US" sz="2000" dirty="0"/>
          </a:p>
          <a:p>
            <a:pPr lvl="7"/>
            <a:endParaRPr lang="en-US" sz="2000" dirty="0"/>
          </a:p>
          <a:p>
            <a:pPr lvl="7"/>
            <a:r>
              <a:rPr lang="en-US" sz="2000" dirty="0"/>
              <a:t>1. Leg fully extended</a:t>
            </a:r>
          </a:p>
          <a:p>
            <a:pPr lvl="7"/>
            <a:r>
              <a:rPr lang="en-US" sz="2000" dirty="0"/>
              <a:t>2. Internally rotate lower leg &amp; valgus stress to knee</a:t>
            </a:r>
          </a:p>
          <a:p>
            <a:pPr lvl="7"/>
            <a:r>
              <a:rPr lang="en-US" sz="2000" dirty="0"/>
              <a:t>3. Slowly flex knee</a:t>
            </a:r>
          </a:p>
          <a:p>
            <a:endParaRPr lang="en-US" sz="800" dirty="0"/>
          </a:p>
          <a:p>
            <a:endParaRPr lang="en-US" sz="800" dirty="0"/>
          </a:p>
          <a:p>
            <a:endParaRPr lang="en-US" sz="800" dirty="0"/>
          </a:p>
          <a:p>
            <a:endParaRPr lang="en-US" sz="800" dirty="0"/>
          </a:p>
        </p:txBody>
      </p:sp>
      <p:pic>
        <p:nvPicPr>
          <p:cNvPr id="9" name="Picture 8"/>
          <p:cNvPicPr>
            <a:picLocks noChangeAspect="1"/>
          </p:cNvPicPr>
          <p:nvPr/>
        </p:nvPicPr>
        <p:blipFill rotWithShape="1">
          <a:blip r:embed="rId3"/>
          <a:srcRect l="10075" t="10094" r="19118" b="37084"/>
          <a:stretch/>
        </p:blipFill>
        <p:spPr>
          <a:xfrm>
            <a:off x="858078" y="2010086"/>
            <a:ext cx="1858581" cy="1847402"/>
          </a:xfrm>
          <a:prstGeom prst="rect">
            <a:avLst/>
          </a:prstGeom>
          <a:ln>
            <a:solidFill>
              <a:schemeClr val="tx1"/>
            </a:solidFill>
          </a:ln>
        </p:spPr>
      </p:pic>
      <p:pic>
        <p:nvPicPr>
          <p:cNvPr id="3" name="Picture 2"/>
          <p:cNvPicPr>
            <a:picLocks noChangeAspect="1"/>
          </p:cNvPicPr>
          <p:nvPr/>
        </p:nvPicPr>
        <p:blipFill rotWithShape="1">
          <a:blip r:embed="rId4"/>
          <a:srcRect l="5590" t="50234" r="3493" b="16318"/>
          <a:stretch/>
        </p:blipFill>
        <p:spPr>
          <a:xfrm>
            <a:off x="4942726" y="2026625"/>
            <a:ext cx="4030501" cy="1975698"/>
          </a:xfrm>
          <a:prstGeom prst="rect">
            <a:avLst/>
          </a:prstGeom>
          <a:ln>
            <a:solidFill>
              <a:schemeClr val="tx1"/>
            </a:solidFill>
          </a:ln>
        </p:spPr>
      </p:pic>
      <p:pic>
        <p:nvPicPr>
          <p:cNvPr id="11" name="Picture 10"/>
          <p:cNvPicPr>
            <a:picLocks noChangeAspect="1"/>
          </p:cNvPicPr>
          <p:nvPr/>
        </p:nvPicPr>
        <p:blipFill>
          <a:blip r:embed="rId5"/>
          <a:stretch>
            <a:fillRect/>
          </a:stretch>
        </p:blipFill>
        <p:spPr>
          <a:xfrm flipH="1">
            <a:off x="703595" y="4503753"/>
            <a:ext cx="2558684" cy="1834970"/>
          </a:xfrm>
          <a:prstGeom prst="rect">
            <a:avLst/>
          </a:prstGeom>
          <a:ln>
            <a:solidFill>
              <a:schemeClr val="tx1"/>
            </a:solidFill>
          </a:ln>
        </p:spPr>
      </p:pic>
      <p:sp>
        <p:nvSpPr>
          <p:cNvPr id="4" name="TextBox 3"/>
          <p:cNvSpPr txBox="1"/>
          <p:nvPr/>
        </p:nvSpPr>
        <p:spPr>
          <a:xfrm>
            <a:off x="858080" y="5969391"/>
            <a:ext cx="2249714" cy="369332"/>
          </a:xfrm>
          <a:prstGeom prst="rect">
            <a:avLst/>
          </a:prstGeom>
          <a:noFill/>
        </p:spPr>
        <p:txBody>
          <a:bodyPr wrap="square" rtlCol="0">
            <a:spAutoFit/>
          </a:bodyPr>
          <a:lstStyle/>
          <a:p>
            <a:r>
              <a:rPr lang="en-GB" b="1" dirty="0"/>
              <a:t>1	2	3</a:t>
            </a:r>
          </a:p>
        </p:txBody>
      </p:sp>
    </p:spTree>
    <p:extLst>
      <p:ext uri="{BB962C8B-B14F-4D97-AF65-F5344CB8AC3E}">
        <p14:creationId xmlns:p14="http://schemas.microsoft.com/office/powerpoint/2010/main" val="4252221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a:bodyPr>
          <a:lstStyle/>
          <a:p>
            <a:r>
              <a:rPr lang="en-GB" sz="4000" dirty="0">
                <a:solidFill>
                  <a:schemeClr val="bg1"/>
                </a:solidFill>
                <a:cs typeface="Arial" panose="020B0604020202020204" pitchFamily="34" charset="0"/>
              </a:rPr>
              <a:t>References</a:t>
            </a: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sp>
        <p:nvSpPr>
          <p:cNvPr id="14" name="TextBox 13"/>
          <p:cNvSpPr txBox="1"/>
          <p:nvPr/>
        </p:nvSpPr>
        <p:spPr>
          <a:xfrm>
            <a:off x="313508" y="1397725"/>
            <a:ext cx="9287691" cy="4339650"/>
          </a:xfrm>
          <a:prstGeom prst="rect">
            <a:avLst/>
          </a:prstGeom>
          <a:solidFill>
            <a:srgbClr val="CDDEF3"/>
          </a:solidFill>
        </p:spPr>
        <p:txBody>
          <a:bodyPr wrap="square" rtlCol="0">
            <a:spAutoFit/>
          </a:bodyPr>
          <a:lstStyle/>
          <a:p>
            <a:r>
              <a:rPr lang="en-US" sz="1200" dirty="0"/>
              <a:t>1. Woo SL, </a:t>
            </a:r>
            <a:r>
              <a:rPr lang="en-US" sz="1200" dirty="0" err="1"/>
              <a:t>Debski</a:t>
            </a:r>
            <a:r>
              <a:rPr lang="en-US" sz="1200" dirty="0"/>
              <a:t> RE, </a:t>
            </a:r>
            <a:r>
              <a:rPr lang="en-US" sz="1200" dirty="0" err="1"/>
              <a:t>Withrow</a:t>
            </a:r>
            <a:r>
              <a:rPr lang="en-US" sz="1200" dirty="0"/>
              <a:t> JD, </a:t>
            </a:r>
            <a:r>
              <a:rPr lang="en-US" sz="1200" dirty="0" err="1"/>
              <a:t>Janaushek</a:t>
            </a:r>
            <a:r>
              <a:rPr lang="en-US" sz="1200" dirty="0"/>
              <a:t> MA (1999) Biomechanics of knee ligaments. Am J Sports Med 27:533–543</a:t>
            </a:r>
            <a:endParaRPr lang="en-US" sz="1200" u="sng" dirty="0">
              <a:hlinkClick r:id="rId3"/>
            </a:endParaRPr>
          </a:p>
          <a:p>
            <a:endParaRPr lang="en-US" sz="1200" dirty="0"/>
          </a:p>
          <a:p>
            <a:r>
              <a:rPr lang="en-US" sz="1200" dirty="0"/>
              <a:t>2. Woo SL, Hollis JM, Adams DJ et al (1991) Tensile properties of the human femur-anterior cruciate ligament-tibia complex. The effects of specimen age and orientation. Am J Sports Med 19:217–225</a:t>
            </a:r>
            <a:endParaRPr lang="en-US" sz="1200" u="sng" dirty="0"/>
          </a:p>
          <a:p>
            <a:endParaRPr lang="en-US" sz="1200" dirty="0"/>
          </a:p>
          <a:p>
            <a:r>
              <a:rPr lang="en-US" sz="1200" dirty="0"/>
              <a:t>3. Noyes FR, Butler DL, </a:t>
            </a:r>
            <a:r>
              <a:rPr lang="en-US" sz="1200" dirty="0" err="1"/>
              <a:t>Grood</a:t>
            </a:r>
            <a:r>
              <a:rPr lang="en-US" sz="1200" dirty="0"/>
              <a:t> ES et al (1984) Biomechanical analysis of human ligament grafts used in knee-ligament repairs and reconstructions. J Bone Joint </a:t>
            </a:r>
            <a:r>
              <a:rPr lang="en-US" sz="1200" dirty="0" err="1"/>
              <a:t>Surg</a:t>
            </a:r>
            <a:r>
              <a:rPr lang="en-US" sz="1200" dirty="0"/>
              <a:t> Am 66:344–352</a:t>
            </a:r>
          </a:p>
          <a:p>
            <a:endParaRPr lang="en-US" sz="1200" dirty="0"/>
          </a:p>
          <a:p>
            <a:r>
              <a:rPr lang="en-US" sz="1200" dirty="0"/>
              <a:t>4. </a:t>
            </a:r>
            <a:r>
              <a:rPr lang="en-US" sz="1200" dirty="0" err="1"/>
              <a:t>Torg</a:t>
            </a:r>
            <a:r>
              <a:rPr lang="en-US" sz="1200" dirty="0"/>
              <a:t> JS, Conrad W, </a:t>
            </a:r>
            <a:r>
              <a:rPr lang="en-US" sz="1200" dirty="0" err="1"/>
              <a:t>Kalen</a:t>
            </a:r>
            <a:r>
              <a:rPr lang="en-US" sz="1200" dirty="0"/>
              <a:t> V. Clinical Diagnosis of ACL </a:t>
            </a:r>
            <a:r>
              <a:rPr lang="en-US" sz="1200" dirty="0" err="1"/>
              <a:t>ligmanet</a:t>
            </a:r>
            <a:r>
              <a:rPr lang="en-US" sz="1200" dirty="0"/>
              <a:t> instability in Athletes. Am J. Sports Med 1976: 4:84-93</a:t>
            </a:r>
          </a:p>
          <a:p>
            <a:endParaRPr lang="en-US" sz="1200" dirty="0"/>
          </a:p>
          <a:p>
            <a:r>
              <a:rPr lang="en-US" sz="1200" dirty="0"/>
              <a:t>5. Galway HR, </a:t>
            </a:r>
            <a:r>
              <a:rPr lang="en-US" sz="1200" dirty="0" err="1"/>
              <a:t>MacIntosh</a:t>
            </a:r>
            <a:r>
              <a:rPr lang="en-US" sz="1200" dirty="0"/>
              <a:t> DL. The lateral pivot shift: a symptom and sign of anterior cruciate ligament instability. </a:t>
            </a:r>
            <a:r>
              <a:rPr lang="en-US" sz="1200" dirty="0" err="1"/>
              <a:t>Clin</a:t>
            </a:r>
            <a:r>
              <a:rPr lang="en-US" sz="1200" dirty="0"/>
              <a:t> </a:t>
            </a:r>
            <a:r>
              <a:rPr lang="en-US" sz="1200" dirty="0" err="1"/>
              <a:t>Orthop</a:t>
            </a:r>
            <a:r>
              <a:rPr lang="en-US" sz="1200" dirty="0"/>
              <a:t> 1980; 147: 45-50</a:t>
            </a:r>
          </a:p>
          <a:p>
            <a:endParaRPr lang="en-US" sz="1200" dirty="0"/>
          </a:p>
          <a:p>
            <a:r>
              <a:rPr lang="en-US" sz="1200" dirty="0"/>
              <a:t>6. Matsumoto. Mechanism of the pivot shift test. Japan. JBJS (Br) 1990</a:t>
            </a:r>
          </a:p>
          <a:p>
            <a:endParaRPr lang="en-US" sz="1200" dirty="0"/>
          </a:p>
          <a:p>
            <a:r>
              <a:rPr lang="en-US" sz="1200" dirty="0"/>
              <a:t>7. </a:t>
            </a:r>
            <a:r>
              <a:rPr lang="en-US" sz="1200" dirty="0">
                <a:hlinkClick r:id="rId4"/>
              </a:rPr>
              <a:t>http://www.performanceorthosports.com/DOUBLEBUNDLEACL.html</a:t>
            </a:r>
            <a:endParaRPr lang="en-US" sz="1200" dirty="0"/>
          </a:p>
          <a:p>
            <a:endParaRPr lang="en-US" sz="1200" dirty="0"/>
          </a:p>
          <a:p>
            <a:r>
              <a:rPr lang="en-US" sz="1200" dirty="0"/>
              <a:t>8. </a:t>
            </a:r>
            <a:r>
              <a:rPr lang="en-US" sz="1200" dirty="0">
                <a:hlinkClick r:id="rId5"/>
              </a:rPr>
              <a:t>http://www.orthonet.pitt.edu/content/DoubleBundle.htm</a:t>
            </a:r>
            <a:endParaRPr lang="en-US" sz="1200" dirty="0"/>
          </a:p>
          <a:p>
            <a:endParaRPr lang="en-US" sz="1200" dirty="0"/>
          </a:p>
          <a:p>
            <a:r>
              <a:rPr lang="en-US" sz="1200" dirty="0"/>
              <a:t>9. </a:t>
            </a:r>
            <a:r>
              <a:rPr lang="en-GB" sz="1200" dirty="0"/>
              <a:t>Zantop T1, Herbort M, Raschke MJ, Fu FH, Petersen W. The role of the </a:t>
            </a:r>
            <a:r>
              <a:rPr lang="en-GB" sz="1200" dirty="0" err="1"/>
              <a:t>anteromedial</a:t>
            </a:r>
            <a:r>
              <a:rPr lang="en-GB" sz="1200" dirty="0"/>
              <a:t> and </a:t>
            </a:r>
            <a:r>
              <a:rPr lang="en-GB" sz="1200" dirty="0" err="1"/>
              <a:t>posterolateral</a:t>
            </a:r>
            <a:r>
              <a:rPr lang="en-GB" sz="1200" dirty="0"/>
              <a:t> bundles of the anterior cruciate ligament in anterior </a:t>
            </a:r>
            <a:r>
              <a:rPr lang="en-GB" sz="1200" dirty="0" err="1"/>
              <a:t>tibial</a:t>
            </a:r>
            <a:r>
              <a:rPr lang="en-GB" sz="1200" dirty="0"/>
              <a:t> translation and internal rotation. </a:t>
            </a:r>
            <a:r>
              <a:rPr lang="en-GB" sz="1200" dirty="0">
                <a:hlinkClick r:id="" action="ppaction://hlinkfile" tooltip="The American journal of sports medicine."/>
              </a:rPr>
              <a:t>Am J Sports Med.</a:t>
            </a:r>
            <a:r>
              <a:rPr lang="en-GB" sz="1200" dirty="0"/>
              <a:t> 2007 Feb;35(2):223-7. </a:t>
            </a:r>
            <a:r>
              <a:rPr lang="en-GB" sz="1200" dirty="0" err="1"/>
              <a:t>Epub</a:t>
            </a:r>
            <a:r>
              <a:rPr lang="en-GB" sz="1200" dirty="0"/>
              <a:t> 2006 Dec 7.</a:t>
            </a:r>
          </a:p>
          <a:p>
            <a:endParaRPr lang="en-GB" sz="1200" dirty="0"/>
          </a:p>
          <a:p>
            <a:r>
              <a:rPr lang="en-GB" sz="1200" dirty="0"/>
              <a:t>10. Christopher D. S. Jones</a:t>
            </a:r>
            <a:r>
              <a:rPr lang="en-GB" sz="1200" baseline="30000" dirty="0"/>
              <a:t>1</a:t>
            </a:r>
            <a:r>
              <a:rPr lang="en-GB" sz="1200" dirty="0"/>
              <a:t> and Paul N. Grimshaw</a:t>
            </a:r>
            <a:r>
              <a:rPr lang="en-GB" sz="1200" baseline="30000" dirty="0"/>
              <a:t>2</a:t>
            </a:r>
            <a:r>
              <a:rPr lang="en-GB" sz="1200" dirty="0"/>
              <a:t>  The Biomechanics of the Anterior Cruciate Ligament and Its Reconstruction.  Orthopedics, Physical Medicine and Rehabilitation  "Theoretical Biomechanics", book edited by Vaclav </a:t>
            </a:r>
            <a:r>
              <a:rPr lang="en-GB" sz="1200" dirty="0" err="1"/>
              <a:t>Klika</a:t>
            </a:r>
            <a:r>
              <a:rPr lang="en-GB" sz="1200" dirty="0"/>
              <a:t>, ISBN 978-953-307-851-9, November 25, 2011</a:t>
            </a:r>
          </a:p>
        </p:txBody>
      </p:sp>
    </p:spTree>
    <p:extLst>
      <p:ext uri="{BB962C8B-B14F-4D97-AF65-F5344CB8AC3E}">
        <p14:creationId xmlns:p14="http://schemas.microsoft.com/office/powerpoint/2010/main" val="1601853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fontScale="90000"/>
          </a:bodyPr>
          <a:lstStyle/>
          <a:p>
            <a:r>
              <a:rPr lang="en-GB" sz="3600" dirty="0">
                <a:solidFill>
                  <a:schemeClr val="bg1"/>
                </a:solidFill>
                <a:latin typeface="+mn-lt"/>
              </a:rPr>
              <a:t>Appendix 1 – Mechanical Properties of a ligament</a:t>
            </a:r>
            <a:endParaRPr lang="en-GB" sz="1400" b="1"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7" name="Content Placeholder 3"/>
          <p:cNvPicPr>
            <a:picLocks noChangeAspect="1"/>
          </p:cNvPicPr>
          <p:nvPr/>
        </p:nvPicPr>
        <p:blipFill rotWithShape="1">
          <a:blip r:embed="rId3"/>
          <a:srcRect t="4722" b="150"/>
          <a:stretch/>
        </p:blipFill>
        <p:spPr>
          <a:xfrm>
            <a:off x="1819789" y="1731939"/>
            <a:ext cx="6509233" cy="4011430"/>
          </a:xfrm>
          <a:prstGeom prst="rect">
            <a:avLst/>
          </a:prstGeom>
        </p:spPr>
      </p:pic>
    </p:spTree>
    <p:extLst>
      <p:ext uri="{BB962C8B-B14F-4D97-AF65-F5344CB8AC3E}">
        <p14:creationId xmlns:p14="http://schemas.microsoft.com/office/powerpoint/2010/main" val="2835418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0549" y="0"/>
            <a:ext cx="99265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136353" y="90435"/>
            <a:ext cx="9621069" cy="6605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p:cNvSpPr>
            <a:spLocks noGrp="1"/>
          </p:cNvSpPr>
          <p:nvPr>
            <p:ph type="ctrTitle" idx="4294967295"/>
          </p:nvPr>
        </p:nvSpPr>
        <p:spPr>
          <a:xfrm>
            <a:off x="292906" y="464667"/>
            <a:ext cx="9337322" cy="777021"/>
          </a:xfrm>
          <a:solidFill>
            <a:schemeClr val="tx2">
              <a:lumMod val="60000"/>
              <a:lumOff val="40000"/>
            </a:schemeClr>
          </a:solidFill>
          <a:ln>
            <a:noFill/>
          </a:ln>
        </p:spPr>
        <p:txBody>
          <a:bodyPr>
            <a:normAutofit fontScale="90000"/>
          </a:bodyPr>
          <a:lstStyle/>
          <a:p>
            <a:r>
              <a:rPr lang="en-GB" sz="3600" dirty="0">
                <a:solidFill>
                  <a:schemeClr val="bg1"/>
                </a:solidFill>
                <a:latin typeface="+mn-lt"/>
              </a:rPr>
              <a:t>Appendix 1 – Graph AM &amp; PL tension vs. Knee flexion</a:t>
            </a:r>
            <a:endParaRPr lang="en-GB" sz="1400" b="1" dirty="0">
              <a:solidFill>
                <a:schemeClr val="bg1"/>
              </a:solidFill>
              <a:cs typeface="Arial" panose="020B0604020202020204" pitchFamily="34" charset="0"/>
            </a:endParaRPr>
          </a:p>
        </p:txBody>
      </p:sp>
      <p:sp>
        <p:nvSpPr>
          <p:cNvPr id="43" name="TextBox 42"/>
          <p:cNvSpPr txBox="1"/>
          <p:nvPr/>
        </p:nvSpPr>
        <p:spPr>
          <a:xfrm>
            <a:off x="355942" y="2596032"/>
            <a:ext cx="184731" cy="215444"/>
          </a:xfrm>
          <a:prstGeom prst="rect">
            <a:avLst/>
          </a:prstGeom>
          <a:noFill/>
        </p:spPr>
        <p:txBody>
          <a:bodyPr wrap="none" rtlCol="0">
            <a:spAutoFit/>
          </a:bodyPr>
          <a:lstStyle/>
          <a:p>
            <a:endParaRPr lang="en-GB" sz="800" dirty="0"/>
          </a:p>
        </p:txBody>
      </p:sp>
      <p:pic>
        <p:nvPicPr>
          <p:cNvPr id="8" name="Picture 2" descr="http://files.abstractsonline.com/CTRL/84/1/42d/315/b9d/4b6/996/9d9/7f2/f66/b7a/d3/g1099_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3037"/>
          <a:stretch/>
        </p:blipFill>
        <p:spPr bwMode="auto">
          <a:xfrm>
            <a:off x="1688805" y="1749878"/>
            <a:ext cx="6507842" cy="42445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1408" y="1995867"/>
            <a:ext cx="1030514" cy="461665"/>
          </a:xfrm>
          <a:prstGeom prst="rect">
            <a:avLst/>
          </a:prstGeom>
          <a:noFill/>
        </p:spPr>
        <p:txBody>
          <a:bodyPr wrap="square" rtlCol="0">
            <a:spAutoFit/>
          </a:bodyPr>
          <a:lstStyle/>
          <a:p>
            <a:r>
              <a:rPr lang="en-GB" sz="2400" b="1" dirty="0"/>
              <a:t>PL</a:t>
            </a:r>
          </a:p>
        </p:txBody>
      </p:sp>
      <p:sp>
        <p:nvSpPr>
          <p:cNvPr id="9" name="TextBox 8"/>
          <p:cNvSpPr txBox="1"/>
          <p:nvPr/>
        </p:nvSpPr>
        <p:spPr>
          <a:xfrm>
            <a:off x="8196647" y="4817501"/>
            <a:ext cx="1030514" cy="461665"/>
          </a:xfrm>
          <a:prstGeom prst="rect">
            <a:avLst/>
          </a:prstGeom>
          <a:noFill/>
        </p:spPr>
        <p:txBody>
          <a:bodyPr wrap="square" rtlCol="0">
            <a:spAutoFit/>
          </a:bodyPr>
          <a:lstStyle/>
          <a:p>
            <a:r>
              <a:rPr lang="en-GB" sz="2400" b="1" dirty="0"/>
              <a:t>AM</a:t>
            </a:r>
            <a:endParaRPr lang="en-GB" b="1" dirty="0"/>
          </a:p>
        </p:txBody>
      </p:sp>
    </p:spTree>
    <p:extLst>
      <p:ext uri="{BB962C8B-B14F-4D97-AF65-F5344CB8AC3E}">
        <p14:creationId xmlns:p14="http://schemas.microsoft.com/office/powerpoint/2010/main" val="33634105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4791</TotalTime>
  <Words>1441</Words>
  <Application>Microsoft Macintosh PowerPoint</Application>
  <PresentationFormat>A4 Paper (210x297 mm)</PresentationFormat>
  <Paragraphs>156</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SimSun</vt:lpstr>
      <vt:lpstr>Arial</vt:lpstr>
      <vt:lpstr>Calibri</vt:lpstr>
      <vt:lpstr>Small Fonts</vt:lpstr>
      <vt:lpstr>Wingdings</vt:lpstr>
      <vt:lpstr>Office Theme</vt:lpstr>
      <vt:lpstr>PowerPoint Presentation</vt:lpstr>
      <vt:lpstr>ACL Anatomy</vt:lpstr>
      <vt:lpstr>Introduction to Anatomy</vt:lpstr>
      <vt:lpstr>ACL Anatomy</vt:lpstr>
      <vt:lpstr>Double bundle (7, 8)</vt:lpstr>
      <vt:lpstr>Double bundle</vt:lpstr>
      <vt:lpstr>Double bundle</vt:lpstr>
      <vt:lpstr>ACL function</vt:lpstr>
      <vt:lpstr>Native ACL tensile strength</vt:lpstr>
      <vt:lpstr>Clinical Tests</vt:lpstr>
      <vt:lpstr>References</vt:lpstr>
      <vt:lpstr>Appendix 1 – Mechanical Properties of a ligament</vt:lpstr>
      <vt:lpstr>Appendix 1 – Graph AM &amp; PL tension vs. Knee flexion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Of The Complete BOAST 4 Standards Of Management Of Severe Open Fractures Of The Lower Limb At Cambridge University Hospitals During Its Inaugural Year As A Major Trauma Centre Suzanne Murphy1, James Ritchie Gill2, Peter Hull2, David Wallace1 1. Department of Plastic Surgery, Cambridge University Hospitals, Cambridge, United Kingdom 2. Department of Trauma and Orthopaedic Surgery, University of Cambridge, Cambridge, United Kingdom</dc:title>
  <dc:creator>James</dc:creator>
  <cp:lastModifiedBy>James Gill</cp:lastModifiedBy>
  <cp:revision>169</cp:revision>
  <cp:lastPrinted>2014-04-22T15:26:05Z</cp:lastPrinted>
  <dcterms:created xsi:type="dcterms:W3CDTF">2014-04-22T15:24:51Z</dcterms:created>
  <dcterms:modified xsi:type="dcterms:W3CDTF">2020-05-09T21:44:49Z</dcterms:modified>
</cp:coreProperties>
</file>