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0" r:id="rId2"/>
    <p:sldId id="332" r:id="rId3"/>
    <p:sldId id="333" r:id="rId4"/>
    <p:sldId id="335" r:id="rId5"/>
    <p:sldId id="336" r:id="rId6"/>
    <p:sldId id="337" r:id="rId7"/>
    <p:sldId id="338" r:id="rId8"/>
    <p:sldId id="340" r:id="rId9"/>
    <p:sldId id="341" r:id="rId10"/>
    <p:sldId id="342" r:id="rId11"/>
    <p:sldId id="339" r:id="rId12"/>
    <p:sldId id="31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29" autoAdjust="0"/>
    <p:restoredTop sz="81481" autoAdjust="0"/>
  </p:normalViewPr>
  <p:slideViewPr>
    <p:cSldViewPr>
      <p:cViewPr>
        <p:scale>
          <a:sx n="85" d="100"/>
          <a:sy n="85" d="100"/>
        </p:scale>
        <p:origin x="137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816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ACL grafts undergo a process of adaptation rather than full restoration of the intact ACL’s biological properties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939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Continum</a:t>
            </a:r>
            <a:r>
              <a:rPr lang="en-US" dirty="0" smtClean="0"/>
              <a:t> rather</a:t>
            </a:r>
            <a:r>
              <a:rPr lang="en-US" baseline="0" dirty="0" smtClean="0"/>
              <a:t> than discrete phases (so </a:t>
            </a:r>
            <a:r>
              <a:rPr lang="en-US" baseline="0" dirty="0" err="1" smtClean="0"/>
              <a:t>timijngs</a:t>
            </a:r>
            <a:r>
              <a:rPr lang="en-US" baseline="0" dirty="0" smtClean="0"/>
              <a:t> vary)</a:t>
            </a:r>
          </a:p>
          <a:p>
            <a:endParaRPr lang="en-US" baseline="0" dirty="0" smtClean="0"/>
          </a:p>
          <a:p>
            <a:r>
              <a:rPr lang="en-US" baseline="0" dirty="0" smtClean="0"/>
              <a:t>Much of the evidence comes from animal models: allowing for biopsies and mechanical tests to failure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347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Cell necrosis 100% in animal</a:t>
            </a:r>
            <a:r>
              <a:rPr lang="en-US" baseline="0" dirty="0" smtClean="0"/>
              <a:t> models less in humans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1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Cellularity constantly increases and temporarily surpassing that of the intact ACL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Cells release growth factors resulting in tissue </a:t>
            </a:r>
            <a:r>
              <a:rPr lang="en-US" sz="1200" dirty="0" err="1" smtClean="0"/>
              <a:t>remodelling</a:t>
            </a: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Necrosis and hypoxia of the early healing phase leads to intense </a:t>
            </a:r>
            <a:r>
              <a:rPr lang="en-US" sz="1200" dirty="0" err="1" smtClean="0"/>
              <a:t>revascualrisation</a:t>
            </a:r>
            <a:r>
              <a:rPr lang="en-US" sz="1200" dirty="0" smtClean="0"/>
              <a:t> initially from the perimeter of the graft towards its entire diameter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Increase cellularity, </a:t>
            </a:r>
            <a:r>
              <a:rPr lang="en-US" sz="1200" dirty="0" err="1" smtClean="0"/>
              <a:t>revascularisation</a:t>
            </a:r>
            <a:r>
              <a:rPr lang="en-US" sz="1200" dirty="0" smtClean="0"/>
              <a:t> and loss of regular collagen orientation results in 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085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clear end point to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ligamentization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mr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remodeling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continues for years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It has also been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 in rabbit, dog and sheep models [3 , 30 , 51 , 52 ] for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certain extra-cellular matrix proteins, such as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glycosaminoglycans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collagen cross-links, that the healing graft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undergoes a transformation from its initial tissue properties,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e.g., a patellar tendon or free soft-tissue tendon graft,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properties of the intact ACL during this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ligamentization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phase [3 , 30 ] as early as 6 months.</a:t>
            </a: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remain </a:t>
            </a:r>
            <a:r>
              <a:rPr lang="mr-I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 collagen fibres opposed to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heterogeneous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composition of collagen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fibers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varying diameter of the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intact ACL is never restored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 type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III collagen (lower mechanical strength than type I collagen) type III collagen levels may fall over years </a:t>
            </a:r>
            <a:r>
              <a:rPr lang="mr-I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animal models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169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85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loading is optimal for the graft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different phases of healing?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888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36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staff.wsha.local/Home.asp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347248"/>
            <a:ext cx="8880987" cy="6097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2" dirty="0">
                <a:solidFill>
                  <a:schemeClr val="bg1"/>
                </a:solidFill>
              </a:rPr>
              <a:t>ACL </a:t>
            </a:r>
            <a:endParaRPr lang="en-GB" sz="1662" dirty="0"/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059832" y="5085184"/>
            <a:ext cx="3024336" cy="638682"/>
          </a:xfrm>
          <a:prstGeom prst="rect">
            <a:avLst/>
          </a:prstGeom>
          <a:solidFill>
            <a:srgbClr val="CDDEF3"/>
          </a:solidFill>
          <a:ln>
            <a:noFill/>
          </a:ln>
        </p:spPr>
        <p:txBody>
          <a:bodyPr vert="horz" lIns="84406" tIns="42203" rIns="84406" bIns="422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585" dirty="0">
                <a:cs typeface="Arial" panose="020B0604020202020204" pitchFamily="34" charset="0"/>
              </a:rPr>
              <a:t>  James </a:t>
            </a:r>
            <a:r>
              <a:rPr lang="en-GB" sz="2585">
                <a:cs typeface="Arial" panose="020B0604020202020204" pitchFamily="34" charset="0"/>
              </a:rPr>
              <a:t>Gill </a:t>
            </a:r>
            <a:r>
              <a:rPr lang="en-GB" sz="2585" smtClean="0">
                <a:cs typeface="Arial" panose="020B0604020202020204" pitchFamily="34" charset="0"/>
              </a:rPr>
              <a:t>T&amp;O </a:t>
            </a:r>
            <a:r>
              <a:rPr lang="en-GB" sz="2585" dirty="0" err="1" smtClean="0">
                <a:cs typeface="Arial" panose="020B0604020202020204" pitchFamily="34" charset="0"/>
              </a:rPr>
              <a:t>SpR</a:t>
            </a:r>
            <a:endParaRPr lang="en-GB" sz="2585" dirty="0">
              <a:cs typeface="Arial" panose="020B06040202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51520" y="2492896"/>
            <a:ext cx="8619066" cy="200727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84406" tIns="42203" rIns="84406" bIns="422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108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87085" y="1155045"/>
            <a:ext cx="9231086" cy="762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dirty="0" smtClean="0">
                <a:latin typeface="+mj-lt"/>
                <a:cs typeface="Arial" pitchFamily="34" charset="0"/>
              </a:rPr>
              <a:t>ACL graft healing</a:t>
            </a:r>
            <a:endParaRPr lang="en-US" altLang="en-US" sz="4400" dirty="0">
              <a:latin typeface="+mj-lt"/>
              <a:cs typeface="Arial" pitchFamily="34" charset="0"/>
            </a:endParaRPr>
          </a:p>
        </p:txBody>
      </p:sp>
      <p:sp>
        <p:nvSpPr>
          <p:cNvPr id="4" name="AutoShape 2" descr="Description: Description: Description: EAOC logo"/>
          <p:cNvSpPr>
            <a:spLocks noChangeAspect="1" noChangeArrowheads="1"/>
          </p:cNvSpPr>
          <p:nvPr/>
        </p:nvSpPr>
        <p:spPr bwMode="auto">
          <a:xfrm>
            <a:off x="0" y="419101"/>
            <a:ext cx="720969" cy="92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en-GB" sz="1662"/>
          </a:p>
        </p:txBody>
      </p:sp>
      <p:sp>
        <p:nvSpPr>
          <p:cNvPr id="2" name="TextBox 1"/>
          <p:cNvSpPr txBox="1"/>
          <p:nvPr/>
        </p:nvSpPr>
        <p:spPr>
          <a:xfrm>
            <a:off x="2987824" y="2420888"/>
            <a:ext cx="4805847" cy="196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62" dirty="0" smtClean="0">
                <a:solidFill>
                  <a:schemeClr val="bg1"/>
                </a:solidFill>
                <a:latin typeface="+mj-lt"/>
              </a:rPr>
              <a:t>Early healing phase</a:t>
            </a:r>
            <a:endParaRPr lang="en-US" sz="4062" dirty="0">
              <a:solidFill>
                <a:schemeClr val="bg1"/>
              </a:solidFill>
              <a:latin typeface="+mj-lt"/>
            </a:endParaRPr>
          </a:p>
          <a:p>
            <a:r>
              <a:rPr lang="en-US" sz="4062" dirty="0" smtClean="0">
                <a:solidFill>
                  <a:schemeClr val="bg1"/>
                </a:solidFill>
                <a:latin typeface="+mj-lt"/>
              </a:rPr>
              <a:t>Proliferative</a:t>
            </a:r>
          </a:p>
          <a:p>
            <a:r>
              <a:rPr lang="en-US" sz="4062" dirty="0" err="1" smtClean="0">
                <a:solidFill>
                  <a:schemeClr val="bg1"/>
                </a:solidFill>
                <a:latin typeface="+mj-lt"/>
              </a:rPr>
              <a:t>Ligamentization</a:t>
            </a:r>
            <a:endParaRPr lang="en-US" sz="4062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924944"/>
            <a:ext cx="1366576" cy="71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62" dirty="0" smtClean="0">
                <a:solidFill>
                  <a:schemeClr val="bg1"/>
                </a:solidFill>
              </a:rPr>
              <a:t>Graft</a:t>
            </a:r>
            <a:r>
              <a:rPr lang="en-US" sz="1662" dirty="0" smtClean="0">
                <a:solidFill>
                  <a:schemeClr val="bg1"/>
                </a:solidFill>
              </a:rPr>
              <a:t> </a:t>
            </a:r>
            <a:endParaRPr lang="en-GB" sz="1662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63688" y="2741467"/>
            <a:ext cx="1089703" cy="45174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763688" y="3333888"/>
            <a:ext cx="108970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63688" y="3501008"/>
            <a:ext cx="803868" cy="33423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Logo">
            <a:hlinkClick r:id="rId2" tooltip="West Suffolk NHS Foundation Trust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9" y="-150935"/>
            <a:ext cx="2778369" cy="8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go">
            <a:hlinkClick r:id="rId2" tooltip="West Suffolk NHS Foundation Trust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66" y="-10258"/>
            <a:ext cx="2778369" cy="8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/>
          <a:srcRect l="15649" t="4876" r="20713" b="7989"/>
          <a:stretch/>
        </p:blipFill>
        <p:spPr>
          <a:xfrm flipH="1">
            <a:off x="915558" y="4767550"/>
            <a:ext cx="1331184" cy="13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2" dirty="0"/>
              <a:t>v</a:t>
            </a:r>
            <a:endParaRPr lang="en-GB" sz="1662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Patient questions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GB" i="1" smtClean="0"/>
              <a:t>“When will my ACL have healed?”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i="1" smtClean="0"/>
              <a:t>“How does it heal?”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i="1" smtClean="0"/>
              <a:t>“Will it be normal again”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i="1" smtClean="0"/>
              <a:t>“When can I return to sport?”</a:t>
            </a:r>
            <a:endParaRPr lang="en-GB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GB" i="1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GB" i="1" dirty="0" smtClean="0"/>
          </a:p>
        </p:txBody>
      </p:sp>
    </p:spTree>
    <p:extLst>
      <p:ext uri="{BB962C8B-B14F-4D97-AF65-F5344CB8AC3E}">
        <p14:creationId xmlns:p14="http://schemas.microsoft.com/office/powerpoint/2010/main" val="74211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2" dirty="0"/>
              <a:t>v</a:t>
            </a:r>
            <a:endParaRPr lang="en-GB" sz="1662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51520" y="548680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Tendons versus ligaments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681463"/>
              </p:ext>
            </p:extLst>
          </p:nvPr>
        </p:nvGraphicFramePr>
        <p:xfrm>
          <a:off x="611560" y="1628800"/>
          <a:ext cx="799288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Ligament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Tendon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Collagen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70-80% dry weight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Slightly more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Collagen</a:t>
                      </a:r>
                      <a:r>
                        <a:rPr lang="en-US" sz="2400" baseline="0" dirty="0" smtClean="0"/>
                        <a:t> orientation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Crimped</a:t>
                      </a:r>
                    </a:p>
                    <a:p>
                      <a:r>
                        <a:rPr lang="en-US" sz="2400" dirty="0" smtClean="0"/>
                        <a:t>Slightly more random orientation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Larger fibers than in ligament</a:t>
                      </a:r>
                    </a:p>
                    <a:p>
                      <a:r>
                        <a:rPr lang="en-US" sz="2400" dirty="0" smtClean="0"/>
                        <a:t>Parallel orientation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Elastin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Higher elastin</a:t>
                      </a:r>
                      <a:r>
                        <a:rPr lang="en-US" sz="2400" baseline="0" dirty="0" smtClean="0"/>
                        <a:t> content than tendons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Scarce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2" t="31261" r="38139" b="25602"/>
          <a:stretch/>
        </p:blipFill>
        <p:spPr>
          <a:xfrm>
            <a:off x="5724128" y="5157192"/>
            <a:ext cx="2016224" cy="13498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75656" y="5373216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Crimping pattern of collagen in ligament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667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Calibri Light" charset="0"/>
                <a:ea typeface="Calibri Light" charset="0"/>
                <a:cs typeface="Calibri Light" charset="0"/>
              </a:rPr>
              <a:t>Like muscles soft-tissue structures, such as ligaments and tendons, undergo </a:t>
            </a:r>
            <a:r>
              <a:rPr lang="en-US" sz="1600" b="1" u="sng" dirty="0">
                <a:latin typeface="Calibri Light" charset="0"/>
                <a:ea typeface="Calibri Light" charset="0"/>
                <a:cs typeface="Calibri Light" charset="0"/>
              </a:rPr>
              <a:t>specific changes in their mechanical and biological properties</a:t>
            </a:r>
            <a:r>
              <a:rPr lang="en-US" sz="1600" dirty="0">
                <a:latin typeface="Calibri Light" charset="0"/>
                <a:ea typeface="Calibri Light" charset="0"/>
                <a:cs typeface="Calibri Light" charset="0"/>
              </a:rPr>
              <a:t>, when they are exposed to a different mechanical loading and biological environment</a:t>
            </a:r>
            <a:endParaRPr lang="en-US" sz="1600" dirty="0"/>
          </a:p>
          <a:p>
            <a:r>
              <a:rPr lang="en-US" sz="1600" dirty="0"/>
              <a:t>ACL grafts undergo a process of adaptation rather than full restoration of the intact ACL’s biological properties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Adaptation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420888"/>
            <a:ext cx="8229600" cy="37052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Calibri Light" charset="0"/>
                <a:ea typeface="Calibri Light" charset="0"/>
                <a:cs typeface="Calibri Light" charset="0"/>
              </a:rPr>
              <a:t>Like muscles, soft-tissue structures, such as ligaments and tendons, undergo </a:t>
            </a:r>
            <a:r>
              <a:rPr lang="en-US" b="1" u="sng" dirty="0" smtClean="0">
                <a:latin typeface="Calibri Light" charset="0"/>
                <a:ea typeface="Calibri Light" charset="0"/>
                <a:cs typeface="Calibri Light" charset="0"/>
              </a:rPr>
              <a:t>specific changes in their mechanical and biological properties</a:t>
            </a:r>
            <a:r>
              <a:rPr lang="en-US" dirty="0" smtClean="0">
                <a:latin typeface="Calibri Light" charset="0"/>
                <a:ea typeface="Calibri Light" charset="0"/>
                <a:cs typeface="Calibri Light" charset="0"/>
              </a:rPr>
              <a:t>, when they are exposed to a different mechanical loading and biological environment</a:t>
            </a:r>
            <a:endParaRPr lang="en-US" sz="4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Early healing phase</a:t>
            </a:r>
          </a:p>
          <a:p>
            <a:r>
              <a:rPr lang="en-US" sz="1600" dirty="0"/>
              <a:t>Proliferative healing phase</a:t>
            </a:r>
          </a:p>
          <a:p>
            <a:r>
              <a:rPr lang="en-US" sz="1600" dirty="0" err="1"/>
              <a:t>Ligamentization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3 phases of healing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Early healing phase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Proliferative healing phase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Ligamentization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238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Early healing phase</a:t>
            </a:r>
          </a:p>
          <a:p>
            <a:r>
              <a:rPr lang="en-US" sz="1600" dirty="0"/>
              <a:t>Proliferative healing </a:t>
            </a:r>
            <a:r>
              <a:rPr lang="en-US" sz="1600" dirty="0" smtClean="0"/>
              <a:t>phase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1. Early healing phase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Overview: Cell necrosis (~30% of cells)</a:t>
            </a:r>
          </a:p>
          <a:p>
            <a:r>
              <a:rPr lang="en-US" smtClean="0"/>
              <a:t>Timing: 0-4 weeks</a:t>
            </a:r>
          </a:p>
          <a:p>
            <a:endParaRPr lang="en-US" smtClean="0"/>
          </a:p>
          <a:p>
            <a:r>
              <a:rPr lang="en-US" smtClean="0"/>
              <a:t>Macroscopic graft swelling</a:t>
            </a:r>
          </a:p>
          <a:p>
            <a:r>
              <a:rPr lang="en-US" smtClean="0"/>
              <a:t>Influx of new cells replacing original graft cells</a:t>
            </a:r>
          </a:p>
          <a:p>
            <a:endParaRPr lang="en-US" smtClean="0"/>
          </a:p>
          <a:p>
            <a:r>
              <a:rPr lang="en-US" smtClean="0"/>
              <a:t>Initially collagen structure maintained so only slow decrease in mechanical properties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2. Proliferation </a:t>
            </a:r>
            <a:r>
              <a:rPr lang="en-US" sz="3600" dirty="0">
                <a:solidFill>
                  <a:schemeClr val="bg1"/>
                </a:solidFill>
              </a:rPr>
              <a:t>&amp; </a:t>
            </a:r>
            <a:r>
              <a:rPr lang="en-US" sz="3600" dirty="0" err="1">
                <a:solidFill>
                  <a:schemeClr val="bg1"/>
                </a:solidFill>
              </a:rPr>
              <a:t>revascularisation</a:t>
            </a:r>
            <a:endParaRPr lang="en-GB" sz="3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/>
              <a:t>Overview: Maximum cellular activity &amp; revascularisation</a:t>
            </a:r>
          </a:p>
          <a:p>
            <a:r>
              <a:rPr lang="en-US" sz="2800" smtClean="0"/>
              <a:t>Time: 4</a:t>
            </a:r>
            <a:r>
              <a:rPr lang="en-US" sz="2800" baseline="30000" smtClean="0"/>
              <a:t>th</a:t>
            </a:r>
            <a:r>
              <a:rPr lang="en-US" sz="2800" smtClean="0"/>
              <a:t> </a:t>
            </a:r>
            <a:r>
              <a:rPr lang="mr-IN" sz="2800" smtClean="0"/>
              <a:t>–</a:t>
            </a:r>
            <a:r>
              <a:rPr lang="en-US" sz="2800" smtClean="0"/>
              <a:t> 12</a:t>
            </a:r>
            <a:r>
              <a:rPr lang="en-US" sz="2800" baseline="30000" smtClean="0"/>
              <a:t>th</a:t>
            </a:r>
            <a:r>
              <a:rPr lang="en-US" sz="2800" smtClean="0"/>
              <a:t> week</a:t>
            </a:r>
          </a:p>
          <a:p>
            <a:endParaRPr lang="en-US" sz="2800" smtClean="0"/>
          </a:p>
          <a:p>
            <a:r>
              <a:rPr lang="en-US" sz="2800" smtClean="0"/>
              <a:t>Collagen fibril density decreases and returns to values of an intact ACL at 12 weeks (Collagen III) </a:t>
            </a:r>
          </a:p>
          <a:p>
            <a:endParaRPr lang="en-US" sz="2800" smtClean="0"/>
          </a:p>
          <a:p>
            <a:r>
              <a:rPr lang="en-US" b="1" smtClean="0"/>
              <a:t>Mechanical properties reach a minimum at ~ 6-8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smtClean="0"/>
              <a:t>Early healing phase</a:t>
            </a:r>
          </a:p>
          <a:p>
            <a:r>
              <a:rPr lang="en-US" sz="1600" dirty="0" smtClean="0"/>
              <a:t>Proliferative healing phase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Ligamentization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Overview: Continuous </a:t>
            </a:r>
            <a:r>
              <a:rPr lang="en-US" dirty="0" err="1" smtClean="0"/>
              <a:t>remodelling</a:t>
            </a:r>
            <a:r>
              <a:rPr lang="en-US" dirty="0" smtClean="0"/>
              <a:t> </a:t>
            </a:r>
            <a:r>
              <a:rPr lang="en-US" i="1" u="sng" dirty="0" smtClean="0"/>
              <a:t>towards</a:t>
            </a:r>
            <a:r>
              <a:rPr lang="en-US" u="sng" dirty="0" smtClean="0"/>
              <a:t> </a:t>
            </a:r>
            <a:r>
              <a:rPr lang="en-US" dirty="0" smtClean="0"/>
              <a:t>the morphology of the intact ACL</a:t>
            </a:r>
          </a:p>
          <a:p>
            <a:r>
              <a:rPr lang="en-US" dirty="0" smtClean="0"/>
              <a:t>Time: 3 - 6+ months</a:t>
            </a:r>
          </a:p>
          <a:p>
            <a:endParaRPr lang="en-US" dirty="0" smtClean="0"/>
          </a:p>
          <a:p>
            <a:r>
              <a:rPr lang="en-US" dirty="0" smtClean="0"/>
              <a:t>Cellularity returns to values of intact ACL 3-6 months</a:t>
            </a:r>
          </a:p>
          <a:p>
            <a:r>
              <a:rPr lang="en-US" dirty="0" smtClean="0"/>
              <a:t>Vascularity decreases and returns to values of intact ACL 6-12 months</a:t>
            </a:r>
          </a:p>
          <a:p>
            <a:endParaRPr lang="en-US" dirty="0" smtClean="0"/>
          </a:p>
          <a:p>
            <a:r>
              <a:rPr lang="en-US" dirty="0" smtClean="0"/>
              <a:t>Mechanical properties of reconstructed ACL reach maximum ~ 1 year (still only ~ 50—60% of the intact ACL)</a:t>
            </a:r>
          </a:p>
          <a:p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ifferences remain and explain lower mechanical properties of the healing ACL = adaption rather than full restoration of the ACLs biological properties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Early healing phase</a:t>
            </a:r>
          </a:p>
          <a:p>
            <a:r>
              <a:rPr lang="en-US" sz="1600" dirty="0" smtClean="0"/>
              <a:t>Proliferative healing phase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Rehabilitation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Overloading can lead to impaired graft healing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	however</a:t>
            </a:r>
            <a:r>
              <a:rPr lang="mr-IN" smtClean="0"/>
              <a:t>…</a:t>
            </a:r>
            <a:r>
              <a:rPr lang="en-GB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mtClean="0"/>
              <a:t>depriving the graft of  any stress accelerated deterioration of mechanical strength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smtClean="0"/>
              <a:t>The optimal magnitude of mechanical loading during varying phases of healing is unknown!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Early healing phase</a:t>
            </a:r>
          </a:p>
          <a:p>
            <a:r>
              <a:rPr lang="en-US" sz="1600" dirty="0"/>
              <a:t>Proliferative healing </a:t>
            </a:r>
            <a:r>
              <a:rPr lang="en-US" sz="1600" dirty="0" smtClean="0"/>
              <a:t>phase</a:t>
            </a:r>
            <a:endParaRPr lang="en-US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5" y="692693"/>
            <a:ext cx="8619066" cy="71725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 smtClean="0">
                <a:solidFill>
                  <a:schemeClr val="bg1"/>
                </a:solidFill>
                <a:cs typeface="Arial" panose="020B0604020202020204" pitchFamily="34" charset="0"/>
              </a:rPr>
              <a:t>Rehab</a:t>
            </a:r>
            <a:endParaRPr lang="en-GB" sz="369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95536" y="1700808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guides </a:t>
            </a:r>
            <a:r>
              <a:rPr lang="en-US" sz="2800" dirty="0" err="1" smtClean="0"/>
              <a:t>ligamentisation</a:t>
            </a:r>
            <a:r>
              <a:rPr lang="en-US" sz="2800" dirty="0"/>
              <a:t>:</a:t>
            </a:r>
            <a:endParaRPr lang="en-US" sz="2800" dirty="0" smtClean="0"/>
          </a:p>
          <a:p>
            <a:pPr marL="457200" indent="-457200">
              <a:buFontTx/>
              <a:buChar char="-"/>
            </a:pPr>
            <a:endParaRPr lang="en-US" sz="2800" dirty="0" smtClean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Restoration of knee joint mechanics (restore anatomy) so that the same mechanical stimulus is applied to the healing ACL as to the intact ACL</a:t>
            </a:r>
          </a:p>
          <a:p>
            <a:pPr marL="457200" indent="-457200">
              <a:buFontTx/>
              <a:buChar char="-"/>
            </a:pPr>
            <a:endParaRPr lang="en-US" sz="2800" dirty="0" smtClean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Optimal loading?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12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0" name="Rectangle 39"/>
          <p:cNvSpPr/>
          <p:nvPr/>
        </p:nvSpPr>
        <p:spPr>
          <a:xfrm>
            <a:off x="125865" y="188640"/>
            <a:ext cx="8880987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328562" y="2660107"/>
            <a:ext cx="184731" cy="205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8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08" y="1020807"/>
            <a:ext cx="1087378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2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519944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en-US" sz="1662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1" t="34234" r="37335" b="21431"/>
          <a:stretch/>
        </p:blipFill>
        <p:spPr>
          <a:xfrm>
            <a:off x="395536" y="1484784"/>
            <a:ext cx="8359826" cy="407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4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5" name="Picture 1" descr="thletes compete in the swim portion of the 2016 Ironman world c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-28961766"/>
            <a:ext cx="1089641" cy="64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x-none" altLang="x-non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2780928"/>
            <a:ext cx="5112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+mj-lt"/>
              </a:rPr>
              <a:t>Questions?</a:t>
            </a:r>
            <a:endParaRPr lang="en-US" sz="8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3738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11377</TotalTime>
  <Words>569</Words>
  <Application>Microsoft Macintosh PowerPoint</Application>
  <PresentationFormat>On-screen Show (4:3)</PresentationFormat>
  <Paragraphs>139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Mangal</vt:lpstr>
      <vt:lpstr>Small Fonts</vt:lpstr>
      <vt:lpstr>Arial</vt:lpstr>
      <vt:lpstr>Office Theme</vt:lpstr>
      <vt:lpstr>PowerPoint Presentation</vt:lpstr>
      <vt:lpstr>Patient questions</vt:lpstr>
      <vt:lpstr>Tendons versus ligaments</vt:lpstr>
      <vt:lpstr>Adaptation</vt:lpstr>
      <vt:lpstr>3 phases of healing</vt:lpstr>
      <vt:lpstr>1. Early healing phase</vt:lpstr>
      <vt:lpstr>2. Proliferation &amp; revascularisation</vt:lpstr>
      <vt:lpstr>Ligamentization</vt:lpstr>
      <vt:lpstr>Rehabilitation</vt:lpstr>
      <vt:lpstr>Rehab</vt:lpstr>
      <vt:lpstr>PowerPoint Presentation</vt:lpstr>
      <vt:lpstr>PowerPoint Presentation</vt:lpstr>
    </vt:vector>
  </TitlesOfParts>
  <Company>Peterborough City Hospital</Company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123</cp:revision>
  <dcterms:created xsi:type="dcterms:W3CDTF">2013-11-04T17:26:13Z</dcterms:created>
  <dcterms:modified xsi:type="dcterms:W3CDTF">2017-07-18T20:50:59Z</dcterms:modified>
</cp:coreProperties>
</file>